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8288000" cy="10287000"/>
  <p:notesSz cx="6858000" cy="9144000"/>
  <p:embeddedFontLst>
    <p:embeddedFont>
      <p:font typeface="Arimo Bold" panose="020B0604020202020204" charset="0"/>
      <p:regular r:id="rId28"/>
    </p:embeddedFont>
    <p:embeddedFont>
      <p:font typeface="Times New Roman" panose="02020603050405020304" pitchFamily="18" charset="0"/>
      <p:regular r:id="rId29"/>
    </p:embeddedFont>
    <p:embeddedFont>
      <p:font typeface="Arimo" panose="020B0604020202020204" charset="0"/>
      <p:regular r:id="rId30"/>
    </p:embeddedFont>
    <p:embeddedFont>
      <p:font typeface="Canva Sans Bold" panose="020B0604020202020204" charset="0"/>
      <p:regular r:id="rId31"/>
    </p:embeddedFont>
    <p:embeddedFont>
      <p:font typeface="Canva Sans" panose="020B0604020202020204" charset="0"/>
      <p:regular r:id="rId32"/>
    </p:embeddedFont>
    <p:embeddedFont>
      <p:font typeface="Calibri" panose="020F0502020204030204" pitchFamily="34" charset="0"/>
      <p:regular r:id="rId33"/>
      <p:bold r:id="rId34"/>
      <p:italic r:id="rId35"/>
      <p:bold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1" d="100"/>
          <a:sy n="71" d="100"/>
        </p:scale>
        <p:origin x="54"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14.03.2025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10.svg"/><Relationship Id="rId2" Type="http://schemas.openxmlformats.org/officeDocument/2006/relationships/notesSlide" Target="../notesSlides/notesSlide1.xml"/><Relationship Id="rId16"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5.png"/><Relationship Id="rId5" Type="http://schemas.openxmlformats.org/officeDocument/2006/relationships/image" Target="../media/image2.png"/><Relationship Id="rId15" Type="http://schemas.openxmlformats.org/officeDocument/2006/relationships/image" Target="../media/image7.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4.png"/><Relationship Id="rId14" Type="http://schemas.openxmlformats.org/officeDocument/2006/relationships/image" Target="../media/image12.svg"/></Relationships>
</file>

<file path=ppt/slides/_rels/slide10.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20.png"/><Relationship Id="rId3" Type="http://schemas.openxmlformats.org/officeDocument/2006/relationships/image" Target="../media/image6.png"/><Relationship Id="rId7" Type="http://schemas.openxmlformats.org/officeDocument/2006/relationships/image" Target="../media/image17.png"/><Relationship Id="rId12" Type="http://schemas.openxmlformats.org/officeDocument/2006/relationships/image" Target="../media/image3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2.svg"/><Relationship Id="rId11" Type="http://schemas.openxmlformats.org/officeDocument/2006/relationships/image" Target="../media/image19.png"/><Relationship Id="rId5" Type="http://schemas.openxmlformats.org/officeDocument/2006/relationships/image" Target="../media/image16.png"/><Relationship Id="rId10" Type="http://schemas.openxmlformats.org/officeDocument/2006/relationships/image" Target="../media/image36.svg"/><Relationship Id="rId4" Type="http://schemas.openxmlformats.org/officeDocument/2006/relationships/image" Target="../media/image12.sv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1.png"/><Relationship Id="rId18" Type="http://schemas.openxmlformats.org/officeDocument/2006/relationships/image" Target="../media/image47.svg"/><Relationship Id="rId3" Type="http://schemas.openxmlformats.org/officeDocument/2006/relationships/image" Target="../media/image6.png"/><Relationship Id="rId7" Type="http://schemas.openxmlformats.org/officeDocument/2006/relationships/image" Target="../media/image8.png"/><Relationship Id="rId12" Type="http://schemas.openxmlformats.org/officeDocument/2006/relationships/image" Target="../media/image43.svg"/><Relationship Id="rId17" Type="http://schemas.openxmlformats.org/officeDocument/2006/relationships/image" Target="../media/image24.png"/><Relationship Id="rId2" Type="http://schemas.openxmlformats.org/officeDocument/2006/relationships/notesSlide" Target="../notesSlides/notesSlide11.xml"/><Relationship Id="rId16" Type="http://schemas.openxmlformats.org/officeDocument/2006/relationships/image" Target="../media/image45.svg"/><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22.png"/><Relationship Id="rId5" Type="http://schemas.openxmlformats.org/officeDocument/2006/relationships/image" Target="../media/image5.png"/><Relationship Id="rId15" Type="http://schemas.openxmlformats.org/officeDocument/2006/relationships/image" Target="../media/image23.png"/><Relationship Id="rId10" Type="http://schemas.openxmlformats.org/officeDocument/2006/relationships/image" Target="../media/image41.svg"/><Relationship Id="rId19" Type="http://schemas.openxmlformats.org/officeDocument/2006/relationships/image" Target="../media/image25.jpeg"/><Relationship Id="rId4" Type="http://schemas.openxmlformats.org/officeDocument/2006/relationships/image" Target="../media/image12.svg"/><Relationship Id="rId9" Type="http://schemas.openxmlformats.org/officeDocument/2006/relationships/image" Target="../media/image21.png"/><Relationship Id="rId1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0.png"/><Relationship Id="rId4" Type="http://schemas.openxmlformats.org/officeDocument/2006/relationships/image" Target="../media/image12.sv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6.png"/><Relationship Id="rId7" Type="http://schemas.openxmlformats.org/officeDocument/2006/relationships/image" Target="../media/image41.svg"/><Relationship Id="rId12"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10.svg"/><Relationship Id="rId5" Type="http://schemas.openxmlformats.org/officeDocument/2006/relationships/image" Target="../media/image32.svg"/><Relationship Id="rId10" Type="http://schemas.openxmlformats.org/officeDocument/2006/relationships/image" Target="../media/image5.png"/><Relationship Id="rId4" Type="http://schemas.openxmlformats.org/officeDocument/2006/relationships/image" Target="../media/image16.png"/><Relationship Id="rId9" Type="http://schemas.openxmlformats.org/officeDocument/2006/relationships/image" Target="../media/image43.sv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6.png"/><Relationship Id="rId7" Type="http://schemas.openxmlformats.org/officeDocument/2006/relationships/image" Target="../media/image41.svg"/><Relationship Id="rId12"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10.svg"/><Relationship Id="rId5" Type="http://schemas.openxmlformats.org/officeDocument/2006/relationships/image" Target="../media/image32.svg"/><Relationship Id="rId10" Type="http://schemas.openxmlformats.org/officeDocument/2006/relationships/image" Target="../media/image5.png"/><Relationship Id="rId4" Type="http://schemas.openxmlformats.org/officeDocument/2006/relationships/image" Target="../media/image16.png"/><Relationship Id="rId9" Type="http://schemas.openxmlformats.org/officeDocument/2006/relationships/image" Target="../media/image43.svg"/></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41.svg"/><Relationship Id="rId12"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10.svg"/><Relationship Id="rId5" Type="http://schemas.openxmlformats.org/officeDocument/2006/relationships/image" Target="../media/image32.svg"/><Relationship Id="rId15" Type="http://schemas.openxmlformats.org/officeDocument/2006/relationships/image" Target="../media/image32.png"/><Relationship Id="rId10" Type="http://schemas.openxmlformats.org/officeDocument/2006/relationships/image" Target="../media/image5.png"/><Relationship Id="rId4" Type="http://schemas.openxmlformats.org/officeDocument/2006/relationships/image" Target="../media/image16.png"/><Relationship Id="rId9" Type="http://schemas.openxmlformats.org/officeDocument/2006/relationships/image" Target="../media/image43.svg"/><Relationship Id="rId14" Type="http://schemas.openxmlformats.org/officeDocument/2006/relationships/image" Target="../media/image31.png"/></Relationships>
</file>

<file path=ppt/slides/_rels/slide16.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33.pn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24.png"/><Relationship Id="rId4" Type="http://schemas.openxmlformats.org/officeDocument/2006/relationships/image" Target="../media/image57.svg"/></Relationships>
</file>

<file path=ppt/slides/_rels/slide17.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5.png"/><Relationship Id="rId3" Type="http://schemas.openxmlformats.org/officeDocument/2006/relationships/image" Target="../media/image6.png"/><Relationship Id="rId7" Type="http://schemas.openxmlformats.org/officeDocument/2006/relationships/image" Target="../media/image34.png"/><Relationship Id="rId12" Type="http://schemas.openxmlformats.org/officeDocument/2006/relationships/image" Target="../media/image2.svg"/><Relationship Id="rId17" Type="http://schemas.openxmlformats.org/officeDocument/2006/relationships/image" Target="../media/image37.png"/><Relationship Id="rId2" Type="http://schemas.openxmlformats.org/officeDocument/2006/relationships/notesSlide" Target="../notesSlides/notesSlide17.xml"/><Relationship Id="rId16"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1.png"/><Relationship Id="rId5" Type="http://schemas.openxmlformats.org/officeDocument/2006/relationships/image" Target="../media/image8.png"/><Relationship Id="rId15" Type="http://schemas.openxmlformats.org/officeDocument/2006/relationships/image" Target="../media/image35.png"/><Relationship Id="rId10" Type="http://schemas.openxmlformats.org/officeDocument/2006/relationships/image" Target="../media/image43.svg"/><Relationship Id="rId4" Type="http://schemas.openxmlformats.org/officeDocument/2006/relationships/image" Target="../media/image12.svg"/><Relationship Id="rId9" Type="http://schemas.openxmlformats.org/officeDocument/2006/relationships/image" Target="../media/image22.png"/><Relationship Id="rId14" Type="http://schemas.openxmlformats.org/officeDocument/2006/relationships/image" Target="../media/image10.svg"/></Relationships>
</file>

<file path=ppt/slides/_rels/slide18.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5.png"/><Relationship Id="rId3" Type="http://schemas.openxmlformats.org/officeDocument/2006/relationships/image" Target="../media/image6.png"/><Relationship Id="rId7" Type="http://schemas.openxmlformats.org/officeDocument/2006/relationships/image" Target="../media/image34.png"/><Relationship Id="rId12" Type="http://schemas.openxmlformats.org/officeDocument/2006/relationships/image" Target="../media/image2.svg"/><Relationship Id="rId2" Type="http://schemas.openxmlformats.org/officeDocument/2006/relationships/notesSlide" Target="../notesSlides/notesSlide18.xml"/><Relationship Id="rId16"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1.png"/><Relationship Id="rId5" Type="http://schemas.openxmlformats.org/officeDocument/2006/relationships/image" Target="../media/image8.png"/><Relationship Id="rId1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12.svg"/><Relationship Id="rId9" Type="http://schemas.openxmlformats.org/officeDocument/2006/relationships/image" Target="../media/image22.png"/><Relationship Id="rId14" Type="http://schemas.openxmlformats.org/officeDocument/2006/relationships/image" Target="../media/image10.svg"/></Relationships>
</file>

<file path=ppt/slides/_rels/slide19.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5.png"/><Relationship Id="rId3" Type="http://schemas.openxmlformats.org/officeDocument/2006/relationships/image" Target="../media/image6.png"/><Relationship Id="rId7" Type="http://schemas.openxmlformats.org/officeDocument/2006/relationships/image" Target="../media/image34.png"/><Relationship Id="rId12" Type="http://schemas.openxmlformats.org/officeDocument/2006/relationships/image" Target="../media/image2.sv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1.png"/><Relationship Id="rId5" Type="http://schemas.openxmlformats.org/officeDocument/2006/relationships/image" Target="../media/image8.png"/><Relationship Id="rId15" Type="http://schemas.openxmlformats.org/officeDocument/2006/relationships/image" Target="../media/image40.jpeg"/><Relationship Id="rId10" Type="http://schemas.openxmlformats.org/officeDocument/2006/relationships/image" Target="../media/image43.svg"/><Relationship Id="rId4" Type="http://schemas.openxmlformats.org/officeDocument/2006/relationships/image" Target="../media/image12.svg"/><Relationship Id="rId9" Type="http://schemas.openxmlformats.org/officeDocument/2006/relationships/image" Target="../media/image22.png"/><Relationship Id="rId14" Type="http://schemas.openxmlformats.org/officeDocument/2006/relationships/image" Target="../media/image10.svg"/></Relationships>
</file>

<file path=ppt/slides/_rels/slide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5.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41.png"/><Relationship Id="rId3" Type="http://schemas.openxmlformats.org/officeDocument/2006/relationships/image" Target="../media/image6.png"/><Relationship Id="rId7" Type="http://schemas.openxmlformats.org/officeDocument/2006/relationships/image" Target="../media/image23.png"/><Relationship Id="rId12" Type="http://schemas.openxmlformats.org/officeDocument/2006/relationships/image" Target="../media/image2.svg"/><Relationship Id="rId2" Type="http://schemas.openxmlformats.org/officeDocument/2006/relationships/notesSlide" Target="../notesSlides/notesSlide20.xml"/><Relationship Id="rId16" Type="http://schemas.openxmlformats.org/officeDocument/2006/relationships/image" Target="../media/image10.sv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1.png"/><Relationship Id="rId5" Type="http://schemas.openxmlformats.org/officeDocument/2006/relationships/image" Target="../media/image8.png"/><Relationship Id="rId15" Type="http://schemas.openxmlformats.org/officeDocument/2006/relationships/image" Target="../media/image5.png"/><Relationship Id="rId10" Type="http://schemas.openxmlformats.org/officeDocument/2006/relationships/image" Target="../media/image43.svg"/><Relationship Id="rId4" Type="http://schemas.openxmlformats.org/officeDocument/2006/relationships/image" Target="../media/image12.svg"/><Relationship Id="rId9" Type="http://schemas.openxmlformats.org/officeDocument/2006/relationships/image" Target="../media/image22.png"/><Relationship Id="rId14" Type="http://schemas.openxmlformats.org/officeDocument/2006/relationships/image" Target="../media/image67.svg"/></Relationships>
</file>

<file path=ppt/slides/_rels/slide21.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41.png"/><Relationship Id="rId3" Type="http://schemas.openxmlformats.org/officeDocument/2006/relationships/image" Target="../media/image6.png"/><Relationship Id="rId7" Type="http://schemas.openxmlformats.org/officeDocument/2006/relationships/image" Target="../media/image23.png"/><Relationship Id="rId12" Type="http://schemas.openxmlformats.org/officeDocument/2006/relationships/image" Target="../media/image2.svg"/><Relationship Id="rId2" Type="http://schemas.openxmlformats.org/officeDocument/2006/relationships/notesSlide" Target="../notesSlides/notesSlide21.xml"/><Relationship Id="rId16" Type="http://schemas.openxmlformats.org/officeDocument/2006/relationships/image" Target="../media/image10.sv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1.png"/><Relationship Id="rId5" Type="http://schemas.openxmlformats.org/officeDocument/2006/relationships/image" Target="../media/image8.png"/><Relationship Id="rId15" Type="http://schemas.openxmlformats.org/officeDocument/2006/relationships/image" Target="../media/image5.png"/><Relationship Id="rId10" Type="http://schemas.openxmlformats.org/officeDocument/2006/relationships/image" Target="../media/image43.svg"/><Relationship Id="rId4" Type="http://schemas.openxmlformats.org/officeDocument/2006/relationships/image" Target="../media/image12.svg"/><Relationship Id="rId9" Type="http://schemas.openxmlformats.org/officeDocument/2006/relationships/image" Target="../media/image22.png"/><Relationship Id="rId14" Type="http://schemas.openxmlformats.org/officeDocument/2006/relationships/image" Target="../media/image67.svg"/></Relationships>
</file>

<file path=ppt/slides/_rels/slide22.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41.png"/><Relationship Id="rId3" Type="http://schemas.openxmlformats.org/officeDocument/2006/relationships/image" Target="../media/image6.png"/><Relationship Id="rId7" Type="http://schemas.openxmlformats.org/officeDocument/2006/relationships/image" Target="../media/image23.png"/><Relationship Id="rId12" Type="http://schemas.openxmlformats.org/officeDocument/2006/relationships/image" Target="../media/image2.svg"/><Relationship Id="rId17" Type="http://schemas.openxmlformats.org/officeDocument/2006/relationships/image" Target="../media/image42.png"/><Relationship Id="rId2" Type="http://schemas.openxmlformats.org/officeDocument/2006/relationships/notesSlide" Target="../notesSlides/notesSlide22.xml"/><Relationship Id="rId16" Type="http://schemas.openxmlformats.org/officeDocument/2006/relationships/image" Target="../media/image10.sv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1.png"/><Relationship Id="rId5" Type="http://schemas.openxmlformats.org/officeDocument/2006/relationships/image" Target="../media/image8.png"/><Relationship Id="rId15" Type="http://schemas.openxmlformats.org/officeDocument/2006/relationships/image" Target="../media/image5.png"/><Relationship Id="rId10" Type="http://schemas.openxmlformats.org/officeDocument/2006/relationships/image" Target="../media/image43.svg"/><Relationship Id="rId4" Type="http://schemas.openxmlformats.org/officeDocument/2006/relationships/image" Target="../media/image12.svg"/><Relationship Id="rId9" Type="http://schemas.openxmlformats.org/officeDocument/2006/relationships/image" Target="../media/image22.png"/><Relationship Id="rId14" Type="http://schemas.openxmlformats.org/officeDocument/2006/relationships/image" Target="../media/image67.svg"/></Relationships>
</file>

<file path=ppt/slides/_rels/slide23.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41.png"/><Relationship Id="rId18" Type="http://schemas.openxmlformats.org/officeDocument/2006/relationships/image" Target="../media/image43.png"/><Relationship Id="rId3" Type="http://schemas.openxmlformats.org/officeDocument/2006/relationships/image" Target="../media/image6.png"/><Relationship Id="rId7" Type="http://schemas.openxmlformats.org/officeDocument/2006/relationships/image" Target="../media/image23.png"/><Relationship Id="rId12" Type="http://schemas.openxmlformats.org/officeDocument/2006/relationships/image" Target="../media/image2.svg"/><Relationship Id="rId17" Type="http://schemas.openxmlformats.org/officeDocument/2006/relationships/image" Target="../media/image42.png"/><Relationship Id="rId2" Type="http://schemas.openxmlformats.org/officeDocument/2006/relationships/notesSlide" Target="../notesSlides/notesSlide23.xml"/><Relationship Id="rId16" Type="http://schemas.openxmlformats.org/officeDocument/2006/relationships/image" Target="../media/image10.sv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1.png"/><Relationship Id="rId5" Type="http://schemas.openxmlformats.org/officeDocument/2006/relationships/image" Target="../media/image8.png"/><Relationship Id="rId15" Type="http://schemas.openxmlformats.org/officeDocument/2006/relationships/image" Target="../media/image5.png"/><Relationship Id="rId10" Type="http://schemas.openxmlformats.org/officeDocument/2006/relationships/image" Target="../media/image43.svg"/><Relationship Id="rId4" Type="http://schemas.openxmlformats.org/officeDocument/2006/relationships/image" Target="../media/image12.svg"/><Relationship Id="rId9" Type="http://schemas.openxmlformats.org/officeDocument/2006/relationships/image" Target="../media/image22.png"/><Relationship Id="rId14" Type="http://schemas.openxmlformats.org/officeDocument/2006/relationships/image" Target="../media/image67.svg"/></Relationships>
</file>

<file path=ppt/slides/_rels/slide2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5.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9.png"/></Relationships>
</file>

<file path=ppt/slides/_rels/slide25.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image" Target="../media/image46.png"/><Relationship Id="rId18" Type="http://schemas.openxmlformats.org/officeDocument/2006/relationships/image" Target="../media/image77.svg"/><Relationship Id="rId26" Type="http://schemas.openxmlformats.org/officeDocument/2006/relationships/image" Target="../media/image85.svg"/><Relationship Id="rId3" Type="http://schemas.openxmlformats.org/officeDocument/2006/relationships/image" Target="../media/image6.png"/><Relationship Id="rId21" Type="http://schemas.openxmlformats.org/officeDocument/2006/relationships/image" Target="../media/image49.png"/><Relationship Id="rId7" Type="http://schemas.openxmlformats.org/officeDocument/2006/relationships/image" Target="../media/image44.png"/><Relationship Id="rId12" Type="http://schemas.openxmlformats.org/officeDocument/2006/relationships/image" Target="../media/image4.svg"/><Relationship Id="rId17" Type="http://schemas.openxmlformats.org/officeDocument/2006/relationships/image" Target="../media/image47.png"/><Relationship Id="rId25" Type="http://schemas.openxmlformats.org/officeDocument/2006/relationships/image" Target="../media/image51.png"/><Relationship Id="rId2" Type="http://schemas.openxmlformats.org/officeDocument/2006/relationships/notesSlide" Target="../notesSlides/notesSlide25.xml"/><Relationship Id="rId16" Type="http://schemas.openxmlformats.org/officeDocument/2006/relationships/image" Target="../media/image16.svg"/><Relationship Id="rId20" Type="http://schemas.openxmlformats.org/officeDocument/2006/relationships/image" Target="../media/image79.svg"/><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2.png"/><Relationship Id="rId24" Type="http://schemas.openxmlformats.org/officeDocument/2006/relationships/image" Target="../media/image83.svg"/><Relationship Id="rId5" Type="http://schemas.openxmlformats.org/officeDocument/2006/relationships/image" Target="../media/image5.png"/><Relationship Id="rId15" Type="http://schemas.openxmlformats.org/officeDocument/2006/relationships/image" Target="../media/image8.png"/><Relationship Id="rId23" Type="http://schemas.openxmlformats.org/officeDocument/2006/relationships/image" Target="../media/image50.png"/><Relationship Id="rId28" Type="http://schemas.openxmlformats.org/officeDocument/2006/relationships/image" Target="../media/image87.svg"/><Relationship Id="rId10" Type="http://schemas.openxmlformats.org/officeDocument/2006/relationships/image" Target="../media/image73.svg"/><Relationship Id="rId19" Type="http://schemas.openxmlformats.org/officeDocument/2006/relationships/image" Target="../media/image48.png"/><Relationship Id="rId4" Type="http://schemas.openxmlformats.org/officeDocument/2006/relationships/image" Target="../media/image12.svg"/><Relationship Id="rId9" Type="http://schemas.openxmlformats.org/officeDocument/2006/relationships/image" Target="../media/image45.png"/><Relationship Id="rId14" Type="http://schemas.openxmlformats.org/officeDocument/2006/relationships/image" Target="../media/image75.svg"/><Relationship Id="rId22" Type="http://schemas.openxmlformats.org/officeDocument/2006/relationships/image" Target="../media/image81.svg"/><Relationship Id="rId27" Type="http://schemas.openxmlformats.org/officeDocument/2006/relationships/image" Target="../media/image52.png"/></Relationships>
</file>

<file path=ppt/slides/_rels/slide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5.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0.png"/><Relationship Id="rId4" Type="http://schemas.openxmlformats.org/officeDocument/2006/relationships/image" Target="../media/image12.svg"/></Relationships>
</file>

<file path=ppt/slides/_rels/slide5.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15.png"/><Relationship Id="rId3" Type="http://schemas.openxmlformats.org/officeDocument/2006/relationships/image" Target="../media/image6.png"/><Relationship Id="rId7" Type="http://schemas.openxmlformats.org/officeDocument/2006/relationships/image" Target="../media/image12.png"/><Relationship Id="rId12" Type="http://schemas.openxmlformats.org/officeDocument/2006/relationships/image" Target="../media/image28.svg"/><Relationship Id="rId2" Type="http://schemas.openxmlformats.org/officeDocument/2006/relationships/notesSlide" Target="../notesSlides/notesSlide5.xml"/><Relationship Id="rId16" Type="http://schemas.openxmlformats.org/officeDocument/2006/relationships/image" Target="../media/image4.svg"/><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14.png"/><Relationship Id="rId5" Type="http://schemas.openxmlformats.org/officeDocument/2006/relationships/image" Target="../media/image11.png"/><Relationship Id="rId15" Type="http://schemas.openxmlformats.org/officeDocument/2006/relationships/image" Target="../media/image2.png"/><Relationship Id="rId10" Type="http://schemas.openxmlformats.org/officeDocument/2006/relationships/image" Target="../media/image26.svg"/><Relationship Id="rId4" Type="http://schemas.openxmlformats.org/officeDocument/2006/relationships/image" Target="../media/image12.svg"/><Relationship Id="rId9" Type="http://schemas.openxmlformats.org/officeDocument/2006/relationships/image" Target="../media/image13.png"/><Relationship Id="rId14" Type="http://schemas.openxmlformats.org/officeDocument/2006/relationships/image" Target="../media/image30.svg"/></Relationships>
</file>

<file path=ppt/slides/_rels/slide6.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15.png"/><Relationship Id="rId3" Type="http://schemas.openxmlformats.org/officeDocument/2006/relationships/image" Target="../media/image6.png"/><Relationship Id="rId7" Type="http://schemas.openxmlformats.org/officeDocument/2006/relationships/image" Target="../media/image12.png"/><Relationship Id="rId12" Type="http://schemas.openxmlformats.org/officeDocument/2006/relationships/image" Target="../media/image28.svg"/><Relationship Id="rId2" Type="http://schemas.openxmlformats.org/officeDocument/2006/relationships/notesSlide" Target="../notesSlides/notesSlide6.xml"/><Relationship Id="rId16" Type="http://schemas.openxmlformats.org/officeDocument/2006/relationships/image" Target="../media/image4.svg"/><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14.png"/><Relationship Id="rId5" Type="http://schemas.openxmlformats.org/officeDocument/2006/relationships/image" Target="../media/image11.png"/><Relationship Id="rId15" Type="http://schemas.openxmlformats.org/officeDocument/2006/relationships/image" Target="../media/image2.png"/><Relationship Id="rId10" Type="http://schemas.openxmlformats.org/officeDocument/2006/relationships/image" Target="../media/image26.svg"/><Relationship Id="rId4" Type="http://schemas.openxmlformats.org/officeDocument/2006/relationships/image" Target="../media/image12.svg"/><Relationship Id="rId9" Type="http://schemas.openxmlformats.org/officeDocument/2006/relationships/image" Target="../media/image13.png"/><Relationship Id="rId14" Type="http://schemas.openxmlformats.org/officeDocument/2006/relationships/image" Target="../media/image30.svg"/></Relationships>
</file>

<file path=ppt/slides/_rels/slide7.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6.png"/><Relationship Id="rId7" Type="http://schemas.openxmlformats.org/officeDocument/2006/relationships/image" Target="../media/image12.png"/><Relationship Id="rId12" Type="http://schemas.openxmlformats.org/officeDocument/2006/relationships/image" Target="../media/image4.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2.png"/><Relationship Id="rId5" Type="http://schemas.openxmlformats.org/officeDocument/2006/relationships/image" Target="../media/image11.png"/><Relationship Id="rId10" Type="http://schemas.openxmlformats.org/officeDocument/2006/relationships/image" Target="../media/image28.svg"/><Relationship Id="rId4" Type="http://schemas.openxmlformats.org/officeDocument/2006/relationships/image" Target="../media/image12.sv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6.png"/><Relationship Id="rId7" Type="http://schemas.openxmlformats.org/officeDocument/2006/relationships/image" Target="../media/image12.png"/><Relationship Id="rId12" Type="http://schemas.openxmlformats.org/officeDocument/2006/relationships/image" Target="../media/image4.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2.png"/><Relationship Id="rId5" Type="http://schemas.openxmlformats.org/officeDocument/2006/relationships/image" Target="../media/image11.png"/><Relationship Id="rId10" Type="http://schemas.openxmlformats.org/officeDocument/2006/relationships/image" Target="../media/image28.svg"/><Relationship Id="rId4" Type="http://schemas.openxmlformats.org/officeDocument/2006/relationships/image" Target="../media/image12.sv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0.png"/><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D092A">
                <a:alpha val="100000"/>
              </a:srgbClr>
            </a:gs>
            <a:gs pos="100000">
              <a:srgbClr val="3333B8">
                <a:alpha val="100000"/>
              </a:srgbClr>
            </a:gs>
          </a:gsLst>
          <a:lin ang="18900044"/>
        </a:gradFill>
        <a:effectLst/>
      </p:bgPr>
    </p:bg>
    <p:spTree>
      <p:nvGrpSpPr>
        <p:cNvPr id="1" name=""/>
        <p:cNvGrpSpPr/>
        <p:nvPr/>
      </p:nvGrpSpPr>
      <p:grpSpPr>
        <a:xfrm>
          <a:off x="0" y="0"/>
          <a:ext cx="0" cy="0"/>
          <a:chOff x="0" y="0"/>
          <a:chExt cx="0" cy="0"/>
        </a:xfrm>
      </p:grpSpPr>
      <p:sp>
        <p:nvSpPr>
          <p:cNvPr id="2" name="Freeform 2"/>
          <p:cNvSpPr/>
          <p:nvPr/>
        </p:nvSpPr>
        <p:spPr>
          <a:xfrm>
            <a:off x="397254" y="905418"/>
            <a:ext cx="464736" cy="1947370"/>
          </a:xfrm>
          <a:custGeom>
            <a:avLst/>
            <a:gdLst/>
            <a:ahLst/>
            <a:cxnLst/>
            <a:rect l="l" t="t" r="r" b="b"/>
            <a:pathLst>
              <a:path w="464736" h="1947370">
                <a:moveTo>
                  <a:pt x="0" y="0"/>
                </a:moveTo>
                <a:lnTo>
                  <a:pt x="464736" y="0"/>
                </a:lnTo>
                <a:lnTo>
                  <a:pt x="464736" y="1947370"/>
                </a:lnTo>
                <a:lnTo>
                  <a:pt x="0" y="194737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 name="Freeform 3"/>
          <p:cNvSpPr/>
          <p:nvPr/>
        </p:nvSpPr>
        <p:spPr>
          <a:xfrm>
            <a:off x="1567920" y="8523408"/>
            <a:ext cx="1036538" cy="656210"/>
          </a:xfrm>
          <a:custGeom>
            <a:avLst/>
            <a:gdLst/>
            <a:ahLst/>
            <a:cxnLst/>
            <a:rect l="l" t="t" r="r" b="b"/>
            <a:pathLst>
              <a:path w="1036538" h="656210">
                <a:moveTo>
                  <a:pt x="0" y="0"/>
                </a:moveTo>
                <a:lnTo>
                  <a:pt x="1036538" y="0"/>
                </a:lnTo>
                <a:lnTo>
                  <a:pt x="1036538" y="656210"/>
                </a:lnTo>
                <a:lnTo>
                  <a:pt x="0" y="65621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4" name="Freeform 4"/>
          <p:cNvSpPr/>
          <p:nvPr/>
        </p:nvSpPr>
        <p:spPr>
          <a:xfrm>
            <a:off x="0" y="0"/>
            <a:ext cx="8364356" cy="8353834"/>
          </a:xfrm>
          <a:custGeom>
            <a:avLst/>
            <a:gdLst/>
            <a:ahLst/>
            <a:cxnLst/>
            <a:rect l="l" t="t" r="r" b="b"/>
            <a:pathLst>
              <a:path w="8364356" h="8353834">
                <a:moveTo>
                  <a:pt x="0" y="0"/>
                </a:moveTo>
                <a:lnTo>
                  <a:pt x="8364356" y="0"/>
                </a:lnTo>
                <a:lnTo>
                  <a:pt x="8364356" y="8353834"/>
                </a:lnTo>
                <a:lnTo>
                  <a:pt x="0" y="8353834"/>
                </a:lnTo>
                <a:lnTo>
                  <a:pt x="0" y="0"/>
                </a:lnTo>
                <a:close/>
              </a:path>
            </a:pathLst>
          </a:custGeom>
          <a:blipFill>
            <a:blip r:embed="rId7">
              <a:alphaModFix amt="35000"/>
              <a:extLst>
                <a:ext uri="{96DAC541-7B7A-43D3-8B79-37D633B846F1}">
                  <asvg:svgBlip xmlns:asvg="http://schemas.microsoft.com/office/drawing/2016/SVG/main" xmlns="" r:embed="rId8"/>
                </a:ext>
              </a:extLst>
            </a:blip>
            <a:stretch>
              <a:fillRect/>
            </a:stretch>
          </a:blipFill>
        </p:spPr>
      </p:sp>
      <p:sp>
        <p:nvSpPr>
          <p:cNvPr id="5" name="Freeform 5"/>
          <p:cNvSpPr/>
          <p:nvPr/>
        </p:nvSpPr>
        <p:spPr>
          <a:xfrm>
            <a:off x="3428456" y="8523354"/>
            <a:ext cx="2542944" cy="1250278"/>
          </a:xfrm>
          <a:custGeom>
            <a:avLst/>
            <a:gdLst/>
            <a:ahLst/>
            <a:cxnLst/>
            <a:rect l="l" t="t" r="r" b="b"/>
            <a:pathLst>
              <a:path w="2542944" h="1250278">
                <a:moveTo>
                  <a:pt x="0" y="0"/>
                </a:moveTo>
                <a:lnTo>
                  <a:pt x="2542944" y="0"/>
                </a:lnTo>
                <a:lnTo>
                  <a:pt x="2542944" y="1250278"/>
                </a:lnTo>
                <a:lnTo>
                  <a:pt x="0" y="1250278"/>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6" name="Freeform 6"/>
          <p:cNvSpPr/>
          <p:nvPr/>
        </p:nvSpPr>
        <p:spPr>
          <a:xfrm>
            <a:off x="2952624" y="443648"/>
            <a:ext cx="1219080" cy="1167148"/>
          </a:xfrm>
          <a:custGeom>
            <a:avLst/>
            <a:gdLst/>
            <a:ahLst/>
            <a:cxnLst/>
            <a:rect l="l" t="t" r="r" b="b"/>
            <a:pathLst>
              <a:path w="1219080" h="1167148">
                <a:moveTo>
                  <a:pt x="0" y="0"/>
                </a:moveTo>
                <a:lnTo>
                  <a:pt x="1219080" y="0"/>
                </a:lnTo>
                <a:lnTo>
                  <a:pt x="1219080" y="1167148"/>
                </a:lnTo>
                <a:lnTo>
                  <a:pt x="0" y="1167148"/>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7" name="Freeform 7"/>
          <p:cNvSpPr/>
          <p:nvPr/>
        </p:nvSpPr>
        <p:spPr>
          <a:xfrm>
            <a:off x="7936851" y="-4182450"/>
            <a:ext cx="16086950" cy="16086950"/>
          </a:xfrm>
          <a:custGeom>
            <a:avLst/>
            <a:gdLst/>
            <a:ahLst/>
            <a:cxnLst/>
            <a:rect l="l" t="t" r="r" b="b"/>
            <a:pathLst>
              <a:path w="16086950" h="16086950">
                <a:moveTo>
                  <a:pt x="0" y="0"/>
                </a:moveTo>
                <a:lnTo>
                  <a:pt x="16086950" y="0"/>
                </a:lnTo>
                <a:lnTo>
                  <a:pt x="16086950" y="16086950"/>
                </a:lnTo>
                <a:lnTo>
                  <a:pt x="0" y="16086950"/>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8" name="TextBox 8"/>
          <p:cNvSpPr txBox="1"/>
          <p:nvPr/>
        </p:nvSpPr>
        <p:spPr>
          <a:xfrm>
            <a:off x="1180607" y="793253"/>
            <a:ext cx="10368486" cy="1156214"/>
          </a:xfrm>
          <a:prstGeom prst="rect">
            <a:avLst/>
          </a:prstGeom>
        </p:spPr>
        <p:txBody>
          <a:bodyPr lIns="0" tIns="0" rIns="0" bIns="0" rtlCol="0" anchor="t">
            <a:spAutoFit/>
          </a:bodyPr>
          <a:lstStyle/>
          <a:p>
            <a:pPr algn="l">
              <a:lnSpc>
                <a:spcPts val="9573"/>
              </a:lnSpc>
            </a:pPr>
            <a:r>
              <a:rPr lang="vi-VN" sz="7978" dirty="0" smtClean="0">
                <a:solidFill>
                  <a:srgbClr val="FFFFFF"/>
                </a:solidFill>
                <a:latin typeface="Arimo Bold"/>
              </a:rPr>
              <a:t>HỌC MÁY</a:t>
            </a:r>
            <a:endParaRPr lang="en-US" sz="7978" dirty="0">
              <a:solidFill>
                <a:srgbClr val="FFFFFF"/>
              </a:solidFill>
              <a:latin typeface="Arimo Bold"/>
            </a:endParaRPr>
          </a:p>
        </p:txBody>
      </p:sp>
      <p:sp>
        <p:nvSpPr>
          <p:cNvPr id="9" name="Freeform 9"/>
          <p:cNvSpPr/>
          <p:nvPr/>
        </p:nvSpPr>
        <p:spPr>
          <a:xfrm>
            <a:off x="10982807" y="821828"/>
            <a:ext cx="8478586" cy="9859376"/>
          </a:xfrm>
          <a:custGeom>
            <a:avLst/>
            <a:gdLst/>
            <a:ahLst/>
            <a:cxnLst/>
            <a:rect l="l" t="t" r="r" b="b"/>
            <a:pathLst>
              <a:path w="8478586" h="9859376">
                <a:moveTo>
                  <a:pt x="0" y="0"/>
                </a:moveTo>
                <a:lnTo>
                  <a:pt x="8478586" y="0"/>
                </a:lnTo>
                <a:lnTo>
                  <a:pt x="8478586" y="9859376"/>
                </a:lnTo>
                <a:lnTo>
                  <a:pt x="0" y="9859376"/>
                </a:lnTo>
                <a:lnTo>
                  <a:pt x="0" y="0"/>
                </a:lnTo>
                <a:close/>
              </a:path>
            </a:pathLst>
          </a:custGeom>
          <a:blipFill>
            <a:blip r:embed="rId15">
              <a:alphaModFix amt="39000"/>
              <a:extLst>
                <a:ext uri="{96DAC541-7B7A-43D3-8B79-37D633B846F1}">
                  <asvg:svgBlip xmlns:asvg="http://schemas.microsoft.com/office/drawing/2016/SVG/main" xmlns="" r:embed="rId16"/>
                </a:ext>
              </a:extLst>
            </a:blip>
            <a:stretch>
              <a:fillRect/>
            </a:stretch>
          </a:blipFill>
        </p:spPr>
      </p:sp>
      <p:sp>
        <p:nvSpPr>
          <p:cNvPr id="10" name="TextBox 10"/>
          <p:cNvSpPr txBox="1"/>
          <p:nvPr/>
        </p:nvSpPr>
        <p:spPr>
          <a:xfrm>
            <a:off x="1180607" y="2154938"/>
            <a:ext cx="9614204" cy="1309975"/>
          </a:xfrm>
          <a:prstGeom prst="rect">
            <a:avLst/>
          </a:prstGeom>
        </p:spPr>
        <p:txBody>
          <a:bodyPr lIns="0" tIns="0" rIns="0" bIns="0" rtlCol="0" anchor="t">
            <a:spAutoFit/>
          </a:bodyPr>
          <a:lstStyle/>
          <a:p>
            <a:pPr algn="ctr">
              <a:lnSpc>
                <a:spcPts val="5232"/>
              </a:lnSpc>
            </a:pPr>
            <a:r>
              <a:rPr lang="en-US" sz="3737">
                <a:solidFill>
                  <a:srgbClr val="FFFFFF"/>
                </a:solidFill>
                <a:latin typeface="Canva Sans Bold"/>
              </a:rPr>
              <a:t>ĐỀ TÀI: PHÁT HIỆN BỆNH CÂY CÀ CHUA SỬ DỤNG MÔ HÌNH CNN</a:t>
            </a:r>
          </a:p>
        </p:txBody>
      </p:sp>
      <p:sp>
        <p:nvSpPr>
          <p:cNvPr id="12" name="TextBox 12"/>
          <p:cNvSpPr txBox="1"/>
          <p:nvPr/>
        </p:nvSpPr>
        <p:spPr>
          <a:xfrm>
            <a:off x="1361652" y="4998778"/>
            <a:ext cx="10006396" cy="1846659"/>
          </a:xfrm>
          <a:prstGeom prst="rect">
            <a:avLst/>
          </a:prstGeom>
        </p:spPr>
        <p:txBody>
          <a:bodyPr lIns="0" tIns="0" rIns="0" bIns="0" rtlCol="0" anchor="t">
            <a:spAutoFit/>
          </a:bodyPr>
          <a:lstStyle/>
          <a:p>
            <a:pPr algn="l">
              <a:lnSpc>
                <a:spcPts val="4759"/>
              </a:lnSpc>
            </a:pPr>
            <a:r>
              <a:rPr lang="en-US" sz="3399" dirty="0" err="1">
                <a:solidFill>
                  <a:srgbClr val="FFFFFF"/>
                </a:solidFill>
                <a:latin typeface="Canva Sans"/>
              </a:rPr>
              <a:t>Sinh</a:t>
            </a:r>
            <a:r>
              <a:rPr lang="en-US" sz="3399" dirty="0">
                <a:solidFill>
                  <a:srgbClr val="FFFFFF"/>
                </a:solidFill>
                <a:latin typeface="Canva Sans"/>
              </a:rPr>
              <a:t> </a:t>
            </a:r>
            <a:r>
              <a:rPr lang="en-US" sz="3399" dirty="0" err="1">
                <a:solidFill>
                  <a:srgbClr val="FFFFFF"/>
                </a:solidFill>
                <a:latin typeface="Canva Sans"/>
              </a:rPr>
              <a:t>viên</a:t>
            </a:r>
            <a:r>
              <a:rPr lang="en-US" sz="3399" dirty="0">
                <a:solidFill>
                  <a:srgbClr val="FFFFFF"/>
                </a:solidFill>
                <a:latin typeface="Canva Sans"/>
              </a:rPr>
              <a:t> </a:t>
            </a:r>
            <a:r>
              <a:rPr lang="en-US" sz="3399" dirty="0" err="1">
                <a:solidFill>
                  <a:srgbClr val="FFFFFF"/>
                </a:solidFill>
                <a:latin typeface="Canva Sans"/>
              </a:rPr>
              <a:t>thực</a:t>
            </a:r>
            <a:r>
              <a:rPr lang="en-US" sz="3399" dirty="0">
                <a:solidFill>
                  <a:srgbClr val="FFFFFF"/>
                </a:solidFill>
                <a:latin typeface="Canva Sans"/>
              </a:rPr>
              <a:t> </a:t>
            </a:r>
            <a:r>
              <a:rPr lang="en-US" sz="3399" dirty="0" err="1">
                <a:solidFill>
                  <a:srgbClr val="FFFFFF"/>
                </a:solidFill>
                <a:latin typeface="Canva Sans"/>
              </a:rPr>
              <a:t>hiện</a:t>
            </a:r>
            <a:r>
              <a:rPr lang="en-US" sz="3399" dirty="0">
                <a:solidFill>
                  <a:srgbClr val="FFFFFF"/>
                </a:solidFill>
                <a:latin typeface="Canva Sans"/>
              </a:rPr>
              <a:t> : </a:t>
            </a:r>
            <a:r>
              <a:rPr lang="vi-VN" sz="3399" dirty="0" smtClean="0">
                <a:solidFill>
                  <a:srgbClr val="FFFFFF"/>
                </a:solidFill>
                <a:latin typeface="Canva Sans"/>
              </a:rPr>
              <a:t>Lương Thế Thiện</a:t>
            </a:r>
            <a:endParaRPr lang="en-US" sz="3399" dirty="0">
              <a:solidFill>
                <a:srgbClr val="FFFFFF"/>
              </a:solidFill>
              <a:latin typeface="Canva Sans"/>
            </a:endParaRPr>
          </a:p>
          <a:p>
            <a:pPr algn="l">
              <a:lnSpc>
                <a:spcPts val="4759"/>
              </a:lnSpc>
            </a:pPr>
            <a:r>
              <a:rPr lang="en-US" sz="3399" dirty="0" err="1" smtClean="0">
                <a:solidFill>
                  <a:srgbClr val="FFFFFF"/>
                </a:solidFill>
                <a:latin typeface="Canva Sans"/>
              </a:rPr>
              <a:t>Lớp</a:t>
            </a:r>
            <a:r>
              <a:rPr lang="en-US" sz="3399" dirty="0" smtClean="0">
                <a:solidFill>
                  <a:srgbClr val="FFFFFF"/>
                </a:solidFill>
                <a:latin typeface="Canva Sans"/>
              </a:rPr>
              <a:t> </a:t>
            </a:r>
            <a:r>
              <a:rPr lang="en-US" sz="3399" dirty="0">
                <a:solidFill>
                  <a:srgbClr val="FFFFFF"/>
                </a:solidFill>
                <a:latin typeface="Canva Sans"/>
              </a:rPr>
              <a:t>: CNTT K20 CLC</a:t>
            </a:r>
          </a:p>
          <a:p>
            <a:pPr algn="l">
              <a:lnSpc>
                <a:spcPts val="4759"/>
              </a:lnSpc>
            </a:pPr>
            <a:r>
              <a:rPr lang="en-US" sz="3399" dirty="0">
                <a:solidFill>
                  <a:srgbClr val="FFFFFF"/>
                </a:solidFill>
                <a:latin typeface="Canva Sans"/>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D092A">
                <a:alpha val="100000"/>
              </a:srgbClr>
            </a:gs>
            <a:gs pos="100000">
              <a:srgbClr val="3333B8">
                <a:alpha val="100000"/>
              </a:srgbClr>
            </a:gs>
          </a:gsLst>
          <a:lin ang="18900044"/>
        </a:gradFill>
        <a:effectLst/>
      </p:bgPr>
    </p:bg>
    <p:spTree>
      <p:nvGrpSpPr>
        <p:cNvPr id="1" name=""/>
        <p:cNvGrpSpPr/>
        <p:nvPr/>
      </p:nvGrpSpPr>
      <p:grpSpPr>
        <a:xfrm>
          <a:off x="0" y="0"/>
          <a:ext cx="0" cy="0"/>
          <a:chOff x="0" y="0"/>
          <a:chExt cx="0" cy="0"/>
        </a:xfrm>
      </p:grpSpPr>
      <p:sp>
        <p:nvSpPr>
          <p:cNvPr id="2" name="Freeform 2"/>
          <p:cNvSpPr/>
          <p:nvPr/>
        </p:nvSpPr>
        <p:spPr>
          <a:xfrm>
            <a:off x="9716551" y="-5667340"/>
            <a:ext cx="16086950" cy="16086950"/>
          </a:xfrm>
          <a:custGeom>
            <a:avLst/>
            <a:gdLst/>
            <a:ahLst/>
            <a:cxnLst/>
            <a:rect l="l" t="t" r="r" b="b"/>
            <a:pathLst>
              <a:path w="16086950" h="16086950">
                <a:moveTo>
                  <a:pt x="0" y="0"/>
                </a:moveTo>
                <a:lnTo>
                  <a:pt x="16086950" y="0"/>
                </a:lnTo>
                <a:lnTo>
                  <a:pt x="16086950" y="16086950"/>
                </a:lnTo>
                <a:lnTo>
                  <a:pt x="0" y="1608695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 name="Freeform 3"/>
          <p:cNvSpPr/>
          <p:nvPr/>
        </p:nvSpPr>
        <p:spPr>
          <a:xfrm>
            <a:off x="3480350" y="517842"/>
            <a:ext cx="1071328" cy="635450"/>
          </a:xfrm>
          <a:custGeom>
            <a:avLst/>
            <a:gdLst/>
            <a:ahLst/>
            <a:cxnLst/>
            <a:rect l="l" t="t" r="r" b="b"/>
            <a:pathLst>
              <a:path w="1071328" h="635450">
                <a:moveTo>
                  <a:pt x="0" y="0"/>
                </a:moveTo>
                <a:lnTo>
                  <a:pt x="1071328" y="0"/>
                </a:lnTo>
                <a:lnTo>
                  <a:pt x="1071328" y="635450"/>
                </a:lnTo>
                <a:lnTo>
                  <a:pt x="0" y="63545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4" name="Freeform 4"/>
          <p:cNvSpPr/>
          <p:nvPr/>
        </p:nvSpPr>
        <p:spPr>
          <a:xfrm>
            <a:off x="433104" y="608966"/>
            <a:ext cx="464736" cy="1947370"/>
          </a:xfrm>
          <a:custGeom>
            <a:avLst/>
            <a:gdLst/>
            <a:ahLst/>
            <a:cxnLst/>
            <a:rect l="l" t="t" r="r" b="b"/>
            <a:pathLst>
              <a:path w="464736" h="1947370">
                <a:moveTo>
                  <a:pt x="0" y="0"/>
                </a:moveTo>
                <a:lnTo>
                  <a:pt x="464736" y="0"/>
                </a:lnTo>
                <a:lnTo>
                  <a:pt x="464736" y="1947370"/>
                </a:lnTo>
                <a:lnTo>
                  <a:pt x="0" y="1947370"/>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5" name="Freeform 5"/>
          <p:cNvSpPr/>
          <p:nvPr/>
        </p:nvSpPr>
        <p:spPr>
          <a:xfrm>
            <a:off x="763600" y="9230086"/>
            <a:ext cx="831190" cy="543106"/>
          </a:xfrm>
          <a:custGeom>
            <a:avLst/>
            <a:gdLst/>
            <a:ahLst/>
            <a:cxnLst/>
            <a:rect l="l" t="t" r="r" b="b"/>
            <a:pathLst>
              <a:path w="831190" h="543106">
                <a:moveTo>
                  <a:pt x="0" y="0"/>
                </a:moveTo>
                <a:lnTo>
                  <a:pt x="831190" y="0"/>
                </a:lnTo>
                <a:lnTo>
                  <a:pt x="831190" y="543106"/>
                </a:lnTo>
                <a:lnTo>
                  <a:pt x="0" y="543106"/>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6" name="Freeform 6"/>
          <p:cNvSpPr/>
          <p:nvPr/>
        </p:nvSpPr>
        <p:spPr>
          <a:xfrm>
            <a:off x="7196792" y="8820998"/>
            <a:ext cx="709636" cy="805496"/>
          </a:xfrm>
          <a:custGeom>
            <a:avLst/>
            <a:gdLst/>
            <a:ahLst/>
            <a:cxnLst/>
            <a:rect l="l" t="t" r="r" b="b"/>
            <a:pathLst>
              <a:path w="709636" h="805496">
                <a:moveTo>
                  <a:pt x="0" y="0"/>
                </a:moveTo>
                <a:lnTo>
                  <a:pt x="709636" y="0"/>
                </a:lnTo>
                <a:lnTo>
                  <a:pt x="709636" y="805496"/>
                </a:lnTo>
                <a:lnTo>
                  <a:pt x="0" y="805496"/>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7" name="TextBox 7"/>
          <p:cNvSpPr txBox="1"/>
          <p:nvPr/>
        </p:nvSpPr>
        <p:spPr>
          <a:xfrm>
            <a:off x="325455" y="2727295"/>
            <a:ext cx="8452446" cy="5381625"/>
          </a:xfrm>
          <a:prstGeom prst="rect">
            <a:avLst/>
          </a:prstGeom>
        </p:spPr>
        <p:txBody>
          <a:bodyPr lIns="0" tIns="0" rIns="0" bIns="0" rtlCol="0" anchor="t">
            <a:spAutoFit/>
          </a:bodyPr>
          <a:lstStyle/>
          <a:p>
            <a:pPr algn="just">
              <a:lnSpc>
                <a:spcPts val="4200"/>
              </a:lnSpc>
            </a:pPr>
            <a:r>
              <a:rPr lang="en-US" sz="3000">
                <a:solidFill>
                  <a:srgbClr val="FFFFFF"/>
                </a:solidFill>
                <a:latin typeface="Times New Roman"/>
              </a:rPr>
              <a:t>Convolutional Neural Network (CNN – Mạng nơ-ron tích chập) là một trong những mô hình Deep Learning tiên tiến. Nó giúp cho chúng ta xây dựng được những hệ thống thông minh với độ chính xác cao như hiện nay.</a:t>
            </a:r>
          </a:p>
          <a:p>
            <a:pPr algn="just">
              <a:lnSpc>
                <a:spcPts val="4200"/>
              </a:lnSpc>
            </a:pPr>
            <a:r>
              <a:rPr lang="en-US" sz="3000">
                <a:solidFill>
                  <a:srgbClr val="FFFFFF"/>
                </a:solidFill>
                <a:latin typeface="Times New Roman"/>
              </a:rPr>
              <a:t>Mạng CNN là một tập hợp các lớp Convolution chồng lên nhau và sử dụng các hàm nonlinear activation như ReLU và Tanh để kích hoạt các trọng số trong các node.</a:t>
            </a:r>
          </a:p>
          <a:p>
            <a:pPr algn="just">
              <a:lnSpc>
                <a:spcPts val="4200"/>
              </a:lnSpc>
            </a:pPr>
            <a:endParaRPr lang="en-US" sz="3000">
              <a:solidFill>
                <a:srgbClr val="FFFFFF"/>
              </a:solidFill>
              <a:latin typeface="Times New Roman"/>
            </a:endParaRPr>
          </a:p>
        </p:txBody>
      </p:sp>
      <p:grpSp>
        <p:nvGrpSpPr>
          <p:cNvPr id="8" name="Group 8"/>
          <p:cNvGrpSpPr/>
          <p:nvPr/>
        </p:nvGrpSpPr>
        <p:grpSpPr>
          <a:xfrm>
            <a:off x="8954876" y="2935996"/>
            <a:ext cx="9333124" cy="4415008"/>
            <a:chOff x="0" y="0"/>
            <a:chExt cx="11851850" cy="5606485"/>
          </a:xfrm>
        </p:grpSpPr>
        <p:sp>
          <p:nvSpPr>
            <p:cNvPr id="9" name="Freeform 9"/>
            <p:cNvSpPr/>
            <p:nvPr/>
          </p:nvSpPr>
          <p:spPr>
            <a:xfrm>
              <a:off x="0" y="0"/>
              <a:ext cx="11851832" cy="5606519"/>
            </a:xfrm>
            <a:custGeom>
              <a:avLst/>
              <a:gdLst/>
              <a:ahLst/>
              <a:cxnLst/>
              <a:rect l="l" t="t" r="r" b="b"/>
              <a:pathLst>
                <a:path w="11851832" h="5606519">
                  <a:moveTo>
                    <a:pt x="0" y="451176"/>
                  </a:moveTo>
                  <a:cubicBezTo>
                    <a:pt x="0" y="202030"/>
                    <a:pt x="395642" y="0"/>
                    <a:pt x="883554" y="0"/>
                  </a:cubicBezTo>
                  <a:lnTo>
                    <a:pt x="10968277" y="0"/>
                  </a:lnTo>
                  <a:cubicBezTo>
                    <a:pt x="11456189" y="0"/>
                    <a:pt x="11851832" y="202030"/>
                    <a:pt x="11851832" y="451176"/>
                  </a:cubicBezTo>
                  <a:lnTo>
                    <a:pt x="11851832" y="5155336"/>
                  </a:lnTo>
                  <a:cubicBezTo>
                    <a:pt x="11851832" y="5404483"/>
                    <a:pt x="11456189" y="5606519"/>
                    <a:pt x="10968277" y="5606519"/>
                  </a:cubicBezTo>
                  <a:lnTo>
                    <a:pt x="883554" y="5606519"/>
                  </a:lnTo>
                  <a:cubicBezTo>
                    <a:pt x="395642" y="5606519"/>
                    <a:pt x="0" y="5404482"/>
                    <a:pt x="0" y="5155336"/>
                  </a:cubicBezTo>
                  <a:close/>
                </a:path>
              </a:pathLst>
            </a:custGeom>
            <a:solidFill>
              <a:srgbClr val="3333B8"/>
            </a:solidFill>
          </p:spPr>
        </p:sp>
      </p:grpSp>
      <p:sp>
        <p:nvSpPr>
          <p:cNvPr id="10" name="Freeform 10"/>
          <p:cNvSpPr/>
          <p:nvPr/>
        </p:nvSpPr>
        <p:spPr>
          <a:xfrm>
            <a:off x="9144000" y="3264838"/>
            <a:ext cx="8812404" cy="3151882"/>
          </a:xfrm>
          <a:custGeom>
            <a:avLst/>
            <a:gdLst/>
            <a:ahLst/>
            <a:cxnLst/>
            <a:rect l="l" t="t" r="r" b="b"/>
            <a:pathLst>
              <a:path w="8812404" h="3151882">
                <a:moveTo>
                  <a:pt x="0" y="0"/>
                </a:moveTo>
                <a:lnTo>
                  <a:pt x="8812404" y="0"/>
                </a:lnTo>
                <a:lnTo>
                  <a:pt x="8812404" y="3151882"/>
                </a:lnTo>
                <a:lnTo>
                  <a:pt x="0" y="3151882"/>
                </a:lnTo>
                <a:lnTo>
                  <a:pt x="0" y="0"/>
                </a:lnTo>
                <a:close/>
              </a:path>
            </a:pathLst>
          </a:custGeom>
          <a:blipFill>
            <a:blip r:embed="rId13"/>
            <a:stretch>
              <a:fillRect/>
            </a:stretch>
          </a:blipFill>
        </p:spPr>
      </p:sp>
      <p:sp>
        <p:nvSpPr>
          <p:cNvPr id="11" name="TextBox 11"/>
          <p:cNvSpPr txBox="1"/>
          <p:nvPr/>
        </p:nvSpPr>
        <p:spPr>
          <a:xfrm>
            <a:off x="1700589" y="1259430"/>
            <a:ext cx="10387733" cy="1000125"/>
          </a:xfrm>
          <a:prstGeom prst="rect">
            <a:avLst/>
          </a:prstGeom>
        </p:spPr>
        <p:txBody>
          <a:bodyPr lIns="0" tIns="0" rIns="0" bIns="0" rtlCol="0" anchor="t">
            <a:spAutoFit/>
          </a:bodyPr>
          <a:lstStyle/>
          <a:p>
            <a:pPr algn="ctr">
              <a:lnSpc>
                <a:spcPts val="7680"/>
              </a:lnSpc>
            </a:pPr>
            <a:r>
              <a:rPr lang="en-US" sz="6400">
                <a:solidFill>
                  <a:srgbClr val="35CFDB"/>
                </a:solidFill>
                <a:latin typeface="Arimo Bold"/>
              </a:rPr>
              <a:t>2.1 TỔNG QUAN VỀ CNN</a:t>
            </a:r>
          </a:p>
        </p:txBody>
      </p:sp>
      <p:sp>
        <p:nvSpPr>
          <p:cNvPr id="12" name="TextBox 12"/>
          <p:cNvSpPr txBox="1"/>
          <p:nvPr/>
        </p:nvSpPr>
        <p:spPr>
          <a:xfrm>
            <a:off x="10412666" y="6517476"/>
            <a:ext cx="6040785"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a:rPr>
              <a:t> hình ảnh cấu trúc mạng CNN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D092A">
                <a:alpha val="100000"/>
              </a:srgbClr>
            </a:gs>
            <a:gs pos="100000">
              <a:srgbClr val="3333B8">
                <a:alpha val="100000"/>
              </a:srgbClr>
            </a:gs>
          </a:gsLst>
          <a:lin ang="18900044"/>
        </a:gradFill>
        <a:effectLst/>
      </p:bgPr>
    </p:bg>
    <p:spTree>
      <p:nvGrpSpPr>
        <p:cNvPr id="1" name=""/>
        <p:cNvGrpSpPr/>
        <p:nvPr/>
      </p:nvGrpSpPr>
      <p:grpSpPr>
        <a:xfrm>
          <a:off x="0" y="0"/>
          <a:ext cx="0" cy="0"/>
          <a:chOff x="0" y="0"/>
          <a:chExt cx="0" cy="0"/>
        </a:xfrm>
      </p:grpSpPr>
      <p:sp>
        <p:nvSpPr>
          <p:cNvPr id="2" name="Freeform 2"/>
          <p:cNvSpPr/>
          <p:nvPr/>
        </p:nvSpPr>
        <p:spPr>
          <a:xfrm>
            <a:off x="9692210" y="-10033928"/>
            <a:ext cx="16086950" cy="16086950"/>
          </a:xfrm>
          <a:custGeom>
            <a:avLst/>
            <a:gdLst/>
            <a:ahLst/>
            <a:cxnLst/>
            <a:rect l="l" t="t" r="r" b="b"/>
            <a:pathLst>
              <a:path w="16086950" h="16086950">
                <a:moveTo>
                  <a:pt x="0" y="0"/>
                </a:moveTo>
                <a:lnTo>
                  <a:pt x="16086950" y="0"/>
                </a:lnTo>
                <a:lnTo>
                  <a:pt x="16086950" y="16086950"/>
                </a:lnTo>
                <a:lnTo>
                  <a:pt x="0" y="1608695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 name="Freeform 3"/>
          <p:cNvSpPr/>
          <p:nvPr/>
        </p:nvSpPr>
        <p:spPr>
          <a:xfrm>
            <a:off x="295981" y="387398"/>
            <a:ext cx="1219080" cy="1167148"/>
          </a:xfrm>
          <a:custGeom>
            <a:avLst/>
            <a:gdLst/>
            <a:ahLst/>
            <a:cxnLst/>
            <a:rect l="l" t="t" r="r" b="b"/>
            <a:pathLst>
              <a:path w="1219080" h="1167148">
                <a:moveTo>
                  <a:pt x="0" y="0"/>
                </a:moveTo>
                <a:lnTo>
                  <a:pt x="1219080" y="0"/>
                </a:lnTo>
                <a:lnTo>
                  <a:pt x="1219080" y="1167148"/>
                </a:lnTo>
                <a:lnTo>
                  <a:pt x="0" y="116714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4" name="Freeform 4"/>
          <p:cNvSpPr/>
          <p:nvPr/>
        </p:nvSpPr>
        <p:spPr>
          <a:xfrm>
            <a:off x="2619556" y="8872604"/>
            <a:ext cx="1263820" cy="915578"/>
          </a:xfrm>
          <a:custGeom>
            <a:avLst/>
            <a:gdLst/>
            <a:ahLst/>
            <a:cxnLst/>
            <a:rect l="l" t="t" r="r" b="b"/>
            <a:pathLst>
              <a:path w="1263820" h="915578">
                <a:moveTo>
                  <a:pt x="0" y="0"/>
                </a:moveTo>
                <a:lnTo>
                  <a:pt x="1263820" y="0"/>
                </a:lnTo>
                <a:lnTo>
                  <a:pt x="1263820" y="915578"/>
                </a:lnTo>
                <a:lnTo>
                  <a:pt x="0" y="91557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5" name="Freeform 5"/>
          <p:cNvSpPr/>
          <p:nvPr/>
        </p:nvSpPr>
        <p:spPr>
          <a:xfrm>
            <a:off x="6110217" y="0"/>
            <a:ext cx="731738" cy="656210"/>
          </a:xfrm>
          <a:custGeom>
            <a:avLst/>
            <a:gdLst/>
            <a:ahLst/>
            <a:cxnLst/>
            <a:rect l="l" t="t" r="r" b="b"/>
            <a:pathLst>
              <a:path w="731738" h="656210">
                <a:moveTo>
                  <a:pt x="0" y="0"/>
                </a:moveTo>
                <a:lnTo>
                  <a:pt x="731738" y="0"/>
                </a:lnTo>
                <a:lnTo>
                  <a:pt x="731738" y="656210"/>
                </a:lnTo>
                <a:lnTo>
                  <a:pt x="0" y="656210"/>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grpSp>
        <p:nvGrpSpPr>
          <p:cNvPr id="6" name="Group 6"/>
          <p:cNvGrpSpPr/>
          <p:nvPr/>
        </p:nvGrpSpPr>
        <p:grpSpPr>
          <a:xfrm>
            <a:off x="622022" y="5430327"/>
            <a:ext cx="350174" cy="382606"/>
            <a:chOff x="0" y="0"/>
            <a:chExt cx="466899" cy="510141"/>
          </a:xfrm>
        </p:grpSpPr>
        <p:sp>
          <p:nvSpPr>
            <p:cNvPr id="7" name="Freeform 7"/>
            <p:cNvSpPr/>
            <p:nvPr/>
          </p:nvSpPr>
          <p:spPr>
            <a:xfrm>
              <a:off x="0" y="0"/>
              <a:ext cx="466852" cy="510159"/>
            </a:xfrm>
            <a:custGeom>
              <a:avLst/>
              <a:gdLst/>
              <a:ahLst/>
              <a:cxnLst/>
              <a:rect l="l" t="t" r="r" b="b"/>
              <a:pathLst>
                <a:path w="466852" h="510159">
                  <a:moveTo>
                    <a:pt x="55118" y="0"/>
                  </a:moveTo>
                  <a:cubicBezTo>
                    <a:pt x="26416" y="0"/>
                    <a:pt x="0" y="22606"/>
                    <a:pt x="0" y="52197"/>
                  </a:cubicBezTo>
                  <a:lnTo>
                    <a:pt x="0" y="455168"/>
                  </a:lnTo>
                  <a:cubicBezTo>
                    <a:pt x="0" y="488061"/>
                    <a:pt x="25908" y="510159"/>
                    <a:pt x="54229" y="510159"/>
                  </a:cubicBezTo>
                  <a:cubicBezTo>
                    <a:pt x="64008" y="510159"/>
                    <a:pt x="74041" y="507619"/>
                    <a:pt x="83439" y="501904"/>
                  </a:cubicBezTo>
                  <a:lnTo>
                    <a:pt x="430022" y="302895"/>
                  </a:lnTo>
                  <a:cubicBezTo>
                    <a:pt x="466852" y="280797"/>
                    <a:pt x="466852" y="226695"/>
                    <a:pt x="430022" y="207010"/>
                  </a:cubicBezTo>
                  <a:lnTo>
                    <a:pt x="83566" y="8001"/>
                  </a:lnTo>
                  <a:cubicBezTo>
                    <a:pt x="74422" y="2540"/>
                    <a:pt x="64643" y="0"/>
                    <a:pt x="55118" y="0"/>
                  </a:cubicBezTo>
                  <a:close/>
                </a:path>
              </a:pathLst>
            </a:custGeom>
            <a:solidFill>
              <a:srgbClr val="FFFFFF"/>
            </a:solidFill>
          </p:spPr>
        </p:sp>
      </p:grpSp>
      <p:sp>
        <p:nvSpPr>
          <p:cNvPr id="8" name="Freeform 8"/>
          <p:cNvSpPr/>
          <p:nvPr/>
        </p:nvSpPr>
        <p:spPr>
          <a:xfrm>
            <a:off x="17132966" y="809974"/>
            <a:ext cx="711446" cy="3776424"/>
          </a:xfrm>
          <a:custGeom>
            <a:avLst/>
            <a:gdLst/>
            <a:ahLst/>
            <a:cxnLst/>
            <a:rect l="l" t="t" r="r" b="b"/>
            <a:pathLst>
              <a:path w="711446" h="3776424">
                <a:moveTo>
                  <a:pt x="0" y="0"/>
                </a:moveTo>
                <a:lnTo>
                  <a:pt x="711446" y="0"/>
                </a:lnTo>
                <a:lnTo>
                  <a:pt x="711446" y="3776424"/>
                </a:lnTo>
                <a:lnTo>
                  <a:pt x="0" y="3776424"/>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9" name="Freeform 9"/>
          <p:cNvSpPr/>
          <p:nvPr/>
        </p:nvSpPr>
        <p:spPr>
          <a:xfrm>
            <a:off x="389654" y="7183118"/>
            <a:ext cx="464736" cy="1947370"/>
          </a:xfrm>
          <a:custGeom>
            <a:avLst/>
            <a:gdLst/>
            <a:ahLst/>
            <a:cxnLst/>
            <a:rect l="l" t="t" r="r" b="b"/>
            <a:pathLst>
              <a:path w="464736" h="1947370">
                <a:moveTo>
                  <a:pt x="0" y="0"/>
                </a:moveTo>
                <a:lnTo>
                  <a:pt x="464736" y="0"/>
                </a:lnTo>
                <a:lnTo>
                  <a:pt x="464736" y="1947370"/>
                </a:lnTo>
                <a:lnTo>
                  <a:pt x="0" y="1947370"/>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10" name="Freeform 10"/>
          <p:cNvSpPr/>
          <p:nvPr/>
        </p:nvSpPr>
        <p:spPr>
          <a:xfrm>
            <a:off x="16595118" y="8681118"/>
            <a:ext cx="1296612" cy="1298562"/>
          </a:xfrm>
          <a:custGeom>
            <a:avLst/>
            <a:gdLst/>
            <a:ahLst/>
            <a:cxnLst/>
            <a:rect l="l" t="t" r="r" b="b"/>
            <a:pathLst>
              <a:path w="1296612" h="1298562">
                <a:moveTo>
                  <a:pt x="0" y="0"/>
                </a:moveTo>
                <a:lnTo>
                  <a:pt x="1296612" y="0"/>
                </a:lnTo>
                <a:lnTo>
                  <a:pt x="1296612" y="1298562"/>
                </a:lnTo>
                <a:lnTo>
                  <a:pt x="0" y="1298562"/>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p:spPr>
      </p:sp>
      <p:grpSp>
        <p:nvGrpSpPr>
          <p:cNvPr id="11" name="Group 11"/>
          <p:cNvGrpSpPr/>
          <p:nvPr/>
        </p:nvGrpSpPr>
        <p:grpSpPr>
          <a:xfrm>
            <a:off x="9144000" y="2751116"/>
            <a:ext cx="8888888" cy="5157000"/>
            <a:chOff x="0" y="0"/>
            <a:chExt cx="11851850" cy="6876000"/>
          </a:xfrm>
        </p:grpSpPr>
        <p:sp>
          <p:nvSpPr>
            <p:cNvPr id="12" name="Freeform 12"/>
            <p:cNvSpPr/>
            <p:nvPr/>
          </p:nvSpPr>
          <p:spPr>
            <a:xfrm>
              <a:off x="0" y="0"/>
              <a:ext cx="11851832" cy="6876034"/>
            </a:xfrm>
            <a:custGeom>
              <a:avLst/>
              <a:gdLst/>
              <a:ahLst/>
              <a:cxnLst/>
              <a:rect l="l" t="t" r="r" b="b"/>
              <a:pathLst>
                <a:path w="11851832" h="6876034">
                  <a:moveTo>
                    <a:pt x="0" y="553339"/>
                  </a:moveTo>
                  <a:cubicBezTo>
                    <a:pt x="0" y="247777"/>
                    <a:pt x="395642" y="0"/>
                    <a:pt x="883554" y="0"/>
                  </a:cubicBezTo>
                  <a:lnTo>
                    <a:pt x="10968277" y="0"/>
                  </a:lnTo>
                  <a:cubicBezTo>
                    <a:pt x="11456189" y="0"/>
                    <a:pt x="11851832" y="247777"/>
                    <a:pt x="11851832" y="553339"/>
                  </a:cubicBezTo>
                  <a:lnTo>
                    <a:pt x="11851832" y="6322695"/>
                  </a:lnTo>
                  <a:cubicBezTo>
                    <a:pt x="11851832" y="6628257"/>
                    <a:pt x="11456189" y="6876034"/>
                    <a:pt x="10968277" y="6876034"/>
                  </a:cubicBezTo>
                  <a:lnTo>
                    <a:pt x="883554" y="6876034"/>
                  </a:lnTo>
                  <a:cubicBezTo>
                    <a:pt x="395642" y="6876034"/>
                    <a:pt x="0" y="6628257"/>
                    <a:pt x="0" y="6322695"/>
                  </a:cubicBezTo>
                  <a:close/>
                </a:path>
              </a:pathLst>
            </a:custGeom>
            <a:solidFill>
              <a:srgbClr val="3333B8"/>
            </a:solidFill>
          </p:spPr>
        </p:sp>
      </p:grpSp>
      <p:sp>
        <p:nvSpPr>
          <p:cNvPr id="13" name="TextBox 13"/>
          <p:cNvSpPr txBox="1"/>
          <p:nvPr/>
        </p:nvSpPr>
        <p:spPr>
          <a:xfrm>
            <a:off x="1315425" y="942397"/>
            <a:ext cx="7737150" cy="1971675"/>
          </a:xfrm>
          <a:prstGeom prst="rect">
            <a:avLst/>
          </a:prstGeom>
        </p:spPr>
        <p:txBody>
          <a:bodyPr lIns="0" tIns="0" rIns="0" bIns="0" rtlCol="0" anchor="t">
            <a:spAutoFit/>
          </a:bodyPr>
          <a:lstStyle/>
          <a:p>
            <a:pPr algn="ctr">
              <a:lnSpc>
                <a:spcPts val="7680"/>
              </a:lnSpc>
            </a:pPr>
            <a:r>
              <a:rPr lang="en-US" sz="6400">
                <a:solidFill>
                  <a:srgbClr val="35CFDB"/>
                </a:solidFill>
                <a:latin typeface="Arimo Bold"/>
              </a:rPr>
              <a:t>2.2 TỔNG QUAN VỀ MÔ HÌNH VGG16</a:t>
            </a:r>
          </a:p>
        </p:txBody>
      </p:sp>
      <p:sp>
        <p:nvSpPr>
          <p:cNvPr id="14" name="TextBox 14"/>
          <p:cNvSpPr txBox="1"/>
          <p:nvPr/>
        </p:nvSpPr>
        <p:spPr>
          <a:xfrm>
            <a:off x="1315425" y="3297530"/>
            <a:ext cx="7737150" cy="4629150"/>
          </a:xfrm>
          <a:prstGeom prst="rect">
            <a:avLst/>
          </a:prstGeom>
        </p:spPr>
        <p:txBody>
          <a:bodyPr lIns="0" tIns="0" rIns="0" bIns="0" rtlCol="0" anchor="t">
            <a:spAutoFit/>
          </a:bodyPr>
          <a:lstStyle/>
          <a:p>
            <a:pPr algn="l">
              <a:lnSpc>
                <a:spcPts val="3359"/>
              </a:lnSpc>
            </a:pPr>
            <a:r>
              <a:rPr lang="en-US" sz="2799">
                <a:solidFill>
                  <a:srgbClr val="FFFFFF"/>
                </a:solidFill>
                <a:latin typeface="Arimo Light"/>
              </a:rPr>
              <a:t>Kiến trúc VGG-16 là mạng nơ ron tích chập sâu (CNN) được thiết kế cho các nhiệm vụ phân loại hình ảnh. Nó được giới thiệu bởi Nhóm Hình học Trực quan tại Đại học Oxford. VGG-16 được đặc trưng bởi sự đơn giản và kiến trúc thống nhất, giúp dễ hiểu và thực hiện.</a:t>
            </a:r>
          </a:p>
          <a:p>
            <a:pPr algn="l">
              <a:lnSpc>
                <a:spcPts val="3359"/>
              </a:lnSpc>
            </a:pPr>
            <a:r>
              <a:rPr lang="en-US" sz="2799">
                <a:solidFill>
                  <a:srgbClr val="FFFFFF"/>
                </a:solidFill>
                <a:latin typeface="Arimo Light"/>
              </a:rPr>
              <a:t>Cấu hình VGG-16 thường bao gồm 16 lớp, trong đó có 13 lớp chập và 3 lớp được kết nối đầy đủ. Các lớp này được tổ chức thành các khối, trong đó mỗi khối chứa nhiều lớp tích chập, theo sau là lớp tổng hợp tối đa để lấy mẫu xuống</a:t>
            </a:r>
          </a:p>
        </p:txBody>
      </p:sp>
      <p:sp>
        <p:nvSpPr>
          <p:cNvPr id="15" name="Freeform 15"/>
          <p:cNvSpPr/>
          <p:nvPr/>
        </p:nvSpPr>
        <p:spPr>
          <a:xfrm>
            <a:off x="12214788" y="4089152"/>
            <a:ext cx="924718" cy="924764"/>
          </a:xfrm>
          <a:custGeom>
            <a:avLst/>
            <a:gdLst/>
            <a:ahLst/>
            <a:cxnLst/>
            <a:rect l="l" t="t" r="r" b="b"/>
            <a:pathLst>
              <a:path w="924718" h="924764">
                <a:moveTo>
                  <a:pt x="0" y="0"/>
                </a:moveTo>
                <a:lnTo>
                  <a:pt x="924718" y="0"/>
                </a:lnTo>
                <a:lnTo>
                  <a:pt x="924718" y="924764"/>
                </a:lnTo>
                <a:lnTo>
                  <a:pt x="0" y="924764"/>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p:spPr>
      </p:sp>
      <p:sp>
        <p:nvSpPr>
          <p:cNvPr id="16" name="Freeform 16"/>
          <p:cNvSpPr/>
          <p:nvPr/>
        </p:nvSpPr>
        <p:spPr>
          <a:xfrm>
            <a:off x="10918224" y="2799524"/>
            <a:ext cx="1219080" cy="1167148"/>
          </a:xfrm>
          <a:custGeom>
            <a:avLst/>
            <a:gdLst/>
            <a:ahLst/>
            <a:cxnLst/>
            <a:rect l="l" t="t" r="r" b="b"/>
            <a:pathLst>
              <a:path w="1219080" h="1167148">
                <a:moveTo>
                  <a:pt x="0" y="0"/>
                </a:moveTo>
                <a:lnTo>
                  <a:pt x="1219080" y="0"/>
                </a:lnTo>
                <a:lnTo>
                  <a:pt x="1219080" y="1167148"/>
                </a:lnTo>
                <a:lnTo>
                  <a:pt x="0" y="116714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7" name="Freeform 17" descr="A group of yellow and white rectangular objects  Description automatically generated"/>
          <p:cNvSpPr/>
          <p:nvPr/>
        </p:nvSpPr>
        <p:spPr>
          <a:xfrm>
            <a:off x="9538497" y="3492547"/>
            <a:ext cx="8353233" cy="3301906"/>
          </a:xfrm>
          <a:custGeom>
            <a:avLst/>
            <a:gdLst/>
            <a:ahLst/>
            <a:cxnLst/>
            <a:rect l="l" t="t" r="r" b="b"/>
            <a:pathLst>
              <a:path w="8353233" h="3301906">
                <a:moveTo>
                  <a:pt x="0" y="0"/>
                </a:moveTo>
                <a:lnTo>
                  <a:pt x="8353233" y="0"/>
                </a:lnTo>
                <a:lnTo>
                  <a:pt x="8353233" y="3301906"/>
                </a:lnTo>
                <a:lnTo>
                  <a:pt x="0" y="3301906"/>
                </a:lnTo>
                <a:lnTo>
                  <a:pt x="0" y="0"/>
                </a:lnTo>
                <a:close/>
              </a:path>
            </a:pathLst>
          </a:custGeom>
          <a:blipFill>
            <a:blip r:embed="rId19"/>
            <a:stretch>
              <a:fillRect t="-11278" r="-94"/>
            </a:stretch>
          </a:blipFill>
        </p:spPr>
      </p:sp>
      <p:sp>
        <p:nvSpPr>
          <p:cNvPr id="18" name="TextBox 18"/>
          <p:cNvSpPr txBox="1"/>
          <p:nvPr/>
        </p:nvSpPr>
        <p:spPr>
          <a:xfrm>
            <a:off x="10540980" y="7164068"/>
            <a:ext cx="5726856" cy="438150"/>
          </a:xfrm>
          <a:prstGeom prst="rect">
            <a:avLst/>
          </a:prstGeom>
        </p:spPr>
        <p:txBody>
          <a:bodyPr lIns="0" tIns="0" rIns="0" bIns="0" rtlCol="0" anchor="t">
            <a:spAutoFit/>
          </a:bodyPr>
          <a:lstStyle/>
          <a:p>
            <a:pPr algn="r">
              <a:lnSpc>
                <a:spcPts val="3359"/>
              </a:lnSpc>
            </a:pPr>
            <a:r>
              <a:rPr lang="en-US" sz="2799">
                <a:solidFill>
                  <a:srgbClr val="FFFFFF"/>
                </a:solidFill>
                <a:latin typeface="Arimo Light"/>
              </a:rPr>
              <a:t>Hình ảnh Kiến trúc VGG-16</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D092A">
                <a:alpha val="100000"/>
              </a:srgbClr>
            </a:gs>
            <a:gs pos="100000">
              <a:srgbClr val="3333B8">
                <a:alpha val="100000"/>
              </a:srgbClr>
            </a:gs>
          </a:gsLst>
          <a:lin ang="18900044"/>
        </a:gradFill>
        <a:effectLst/>
      </p:bgPr>
    </p:bg>
    <p:spTree>
      <p:nvGrpSpPr>
        <p:cNvPr id="1" name=""/>
        <p:cNvGrpSpPr/>
        <p:nvPr/>
      </p:nvGrpSpPr>
      <p:grpSpPr>
        <a:xfrm>
          <a:off x="0" y="0"/>
          <a:ext cx="0" cy="0"/>
          <a:chOff x="0" y="0"/>
          <a:chExt cx="0" cy="0"/>
        </a:xfrm>
      </p:grpSpPr>
      <p:sp>
        <p:nvSpPr>
          <p:cNvPr id="2" name="Freeform 2"/>
          <p:cNvSpPr/>
          <p:nvPr/>
        </p:nvSpPr>
        <p:spPr>
          <a:xfrm>
            <a:off x="9592878" y="-5822174"/>
            <a:ext cx="16086950" cy="16086950"/>
          </a:xfrm>
          <a:custGeom>
            <a:avLst/>
            <a:gdLst/>
            <a:ahLst/>
            <a:cxnLst/>
            <a:rect l="l" t="t" r="r" b="b"/>
            <a:pathLst>
              <a:path w="16086950" h="16086950">
                <a:moveTo>
                  <a:pt x="0" y="0"/>
                </a:moveTo>
                <a:lnTo>
                  <a:pt x="16086950" y="0"/>
                </a:lnTo>
                <a:lnTo>
                  <a:pt x="16086950" y="16086950"/>
                </a:lnTo>
                <a:lnTo>
                  <a:pt x="0" y="1608695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 name="Freeform 3"/>
          <p:cNvSpPr/>
          <p:nvPr/>
        </p:nvSpPr>
        <p:spPr>
          <a:xfrm>
            <a:off x="389654" y="329498"/>
            <a:ext cx="17361592" cy="9759848"/>
          </a:xfrm>
          <a:custGeom>
            <a:avLst/>
            <a:gdLst/>
            <a:ahLst/>
            <a:cxnLst/>
            <a:rect l="l" t="t" r="r" b="b"/>
            <a:pathLst>
              <a:path w="17361592" h="9759848">
                <a:moveTo>
                  <a:pt x="0" y="0"/>
                </a:moveTo>
                <a:lnTo>
                  <a:pt x="17361592" y="0"/>
                </a:lnTo>
                <a:lnTo>
                  <a:pt x="17361592" y="9759848"/>
                </a:lnTo>
                <a:lnTo>
                  <a:pt x="0" y="975984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4" name="TextBox 4"/>
          <p:cNvSpPr txBox="1"/>
          <p:nvPr/>
        </p:nvSpPr>
        <p:spPr>
          <a:xfrm>
            <a:off x="12703800" y="7457220"/>
            <a:ext cx="4144200" cy="619125"/>
          </a:xfrm>
          <a:prstGeom prst="rect">
            <a:avLst/>
          </a:prstGeom>
        </p:spPr>
        <p:txBody>
          <a:bodyPr lIns="0" tIns="0" rIns="0" bIns="0" rtlCol="0" anchor="t">
            <a:spAutoFit/>
          </a:bodyPr>
          <a:lstStyle/>
          <a:p>
            <a:pPr algn="ctr">
              <a:lnSpc>
                <a:spcPts val="4800"/>
              </a:lnSpc>
            </a:pPr>
            <a:r>
              <a:rPr lang="en-US" sz="4000">
                <a:solidFill>
                  <a:srgbClr val="92F7FF"/>
                </a:solidFill>
                <a:latin typeface="Arimo Bold"/>
              </a:rPr>
              <a:t>GIAO DIỆN</a:t>
            </a:r>
          </a:p>
        </p:txBody>
      </p:sp>
      <p:sp>
        <p:nvSpPr>
          <p:cNvPr id="5" name="TextBox 5"/>
          <p:cNvSpPr txBox="1"/>
          <p:nvPr/>
        </p:nvSpPr>
        <p:spPr>
          <a:xfrm>
            <a:off x="1440000" y="4086200"/>
            <a:ext cx="4144200" cy="1209675"/>
          </a:xfrm>
          <a:prstGeom prst="rect">
            <a:avLst/>
          </a:prstGeom>
        </p:spPr>
        <p:txBody>
          <a:bodyPr lIns="0" tIns="0" rIns="0" bIns="0" rtlCol="0" anchor="t">
            <a:spAutoFit/>
          </a:bodyPr>
          <a:lstStyle/>
          <a:p>
            <a:pPr algn="ctr">
              <a:lnSpc>
                <a:spcPts val="4799"/>
              </a:lnSpc>
            </a:pPr>
            <a:r>
              <a:rPr lang="en-US" sz="3999">
                <a:solidFill>
                  <a:srgbClr val="92F7FF"/>
                </a:solidFill>
                <a:latin typeface="Arimo Bold"/>
              </a:rPr>
              <a:t>THU THẬP DỮ LIỆU</a:t>
            </a:r>
          </a:p>
        </p:txBody>
      </p:sp>
      <p:sp>
        <p:nvSpPr>
          <p:cNvPr id="6" name="TextBox 6"/>
          <p:cNvSpPr txBox="1"/>
          <p:nvPr/>
        </p:nvSpPr>
        <p:spPr>
          <a:xfrm>
            <a:off x="1440000" y="7457220"/>
            <a:ext cx="4144200" cy="619125"/>
          </a:xfrm>
          <a:prstGeom prst="rect">
            <a:avLst/>
          </a:prstGeom>
        </p:spPr>
        <p:txBody>
          <a:bodyPr lIns="0" tIns="0" rIns="0" bIns="0" rtlCol="0" anchor="t">
            <a:spAutoFit/>
          </a:bodyPr>
          <a:lstStyle/>
          <a:p>
            <a:pPr algn="ctr">
              <a:lnSpc>
                <a:spcPts val="4800"/>
              </a:lnSpc>
            </a:pPr>
            <a:r>
              <a:rPr lang="en-US" sz="4000">
                <a:solidFill>
                  <a:srgbClr val="92F7FF"/>
                </a:solidFill>
                <a:latin typeface="Arimo Bold"/>
              </a:rPr>
              <a:t>KẾT QUẢ</a:t>
            </a:r>
          </a:p>
        </p:txBody>
      </p:sp>
      <p:sp>
        <p:nvSpPr>
          <p:cNvPr id="7" name="TextBox 7"/>
          <p:cNvSpPr txBox="1"/>
          <p:nvPr/>
        </p:nvSpPr>
        <p:spPr>
          <a:xfrm>
            <a:off x="7071900" y="7457220"/>
            <a:ext cx="4144200" cy="619125"/>
          </a:xfrm>
          <a:prstGeom prst="rect">
            <a:avLst/>
          </a:prstGeom>
        </p:spPr>
        <p:txBody>
          <a:bodyPr lIns="0" tIns="0" rIns="0" bIns="0" rtlCol="0" anchor="t">
            <a:spAutoFit/>
          </a:bodyPr>
          <a:lstStyle/>
          <a:p>
            <a:pPr algn="ctr">
              <a:lnSpc>
                <a:spcPts val="4800"/>
              </a:lnSpc>
            </a:pPr>
            <a:r>
              <a:rPr lang="en-US" sz="4000">
                <a:solidFill>
                  <a:srgbClr val="92F7FF"/>
                </a:solidFill>
                <a:latin typeface="Arimo Bold"/>
              </a:rPr>
              <a:t>SO SÁNH </a:t>
            </a:r>
          </a:p>
        </p:txBody>
      </p:sp>
      <p:sp>
        <p:nvSpPr>
          <p:cNvPr id="8" name="TextBox 8"/>
          <p:cNvSpPr txBox="1"/>
          <p:nvPr/>
        </p:nvSpPr>
        <p:spPr>
          <a:xfrm>
            <a:off x="2709525" y="3275427"/>
            <a:ext cx="1605150" cy="885825"/>
          </a:xfrm>
          <a:prstGeom prst="rect">
            <a:avLst/>
          </a:prstGeom>
        </p:spPr>
        <p:txBody>
          <a:bodyPr lIns="0" tIns="0" rIns="0" bIns="0" rtlCol="0" anchor="t">
            <a:spAutoFit/>
          </a:bodyPr>
          <a:lstStyle/>
          <a:p>
            <a:pPr algn="ctr">
              <a:lnSpc>
                <a:spcPts val="6719"/>
              </a:lnSpc>
            </a:pPr>
            <a:r>
              <a:rPr lang="en-US" sz="5599">
                <a:solidFill>
                  <a:srgbClr val="FFFFFF"/>
                </a:solidFill>
                <a:latin typeface="Arimo Bold"/>
              </a:rPr>
              <a:t>3.1</a:t>
            </a:r>
          </a:p>
        </p:txBody>
      </p:sp>
      <p:sp>
        <p:nvSpPr>
          <p:cNvPr id="9" name="TextBox 9"/>
          <p:cNvSpPr txBox="1"/>
          <p:nvPr/>
        </p:nvSpPr>
        <p:spPr>
          <a:xfrm>
            <a:off x="7071900" y="4076675"/>
            <a:ext cx="4144200" cy="1219200"/>
          </a:xfrm>
          <a:prstGeom prst="rect">
            <a:avLst/>
          </a:prstGeom>
        </p:spPr>
        <p:txBody>
          <a:bodyPr lIns="0" tIns="0" rIns="0" bIns="0" rtlCol="0" anchor="t">
            <a:spAutoFit/>
          </a:bodyPr>
          <a:lstStyle/>
          <a:p>
            <a:pPr algn="ctr">
              <a:lnSpc>
                <a:spcPts val="4800"/>
              </a:lnSpc>
            </a:pPr>
            <a:r>
              <a:rPr lang="en-US" sz="4000">
                <a:solidFill>
                  <a:srgbClr val="92F7FF"/>
                </a:solidFill>
                <a:latin typeface="Arimo Bold"/>
              </a:rPr>
              <a:t>TIỀN XỬ LÝ DỮ LIỆU </a:t>
            </a:r>
          </a:p>
        </p:txBody>
      </p:sp>
      <p:sp>
        <p:nvSpPr>
          <p:cNvPr id="10" name="TextBox 10"/>
          <p:cNvSpPr txBox="1"/>
          <p:nvPr/>
        </p:nvSpPr>
        <p:spPr>
          <a:xfrm>
            <a:off x="12703800" y="4076675"/>
            <a:ext cx="4144200" cy="1219200"/>
          </a:xfrm>
          <a:prstGeom prst="rect">
            <a:avLst/>
          </a:prstGeom>
        </p:spPr>
        <p:txBody>
          <a:bodyPr lIns="0" tIns="0" rIns="0" bIns="0" rtlCol="0" anchor="t">
            <a:spAutoFit/>
          </a:bodyPr>
          <a:lstStyle/>
          <a:p>
            <a:pPr algn="ctr">
              <a:lnSpc>
                <a:spcPts val="4800"/>
              </a:lnSpc>
            </a:pPr>
            <a:r>
              <a:rPr lang="en-US" sz="4000">
                <a:solidFill>
                  <a:srgbClr val="92F7FF"/>
                </a:solidFill>
                <a:latin typeface="Arimo Bold"/>
              </a:rPr>
              <a:t>HUẤN LUYỆN MÔ HÌNH</a:t>
            </a:r>
          </a:p>
        </p:txBody>
      </p:sp>
      <p:sp>
        <p:nvSpPr>
          <p:cNvPr id="11" name="TextBox 11"/>
          <p:cNvSpPr txBox="1"/>
          <p:nvPr/>
        </p:nvSpPr>
        <p:spPr>
          <a:xfrm>
            <a:off x="8276175" y="3275427"/>
            <a:ext cx="1605150" cy="885825"/>
          </a:xfrm>
          <a:prstGeom prst="rect">
            <a:avLst/>
          </a:prstGeom>
        </p:spPr>
        <p:txBody>
          <a:bodyPr lIns="0" tIns="0" rIns="0" bIns="0" rtlCol="0" anchor="t">
            <a:spAutoFit/>
          </a:bodyPr>
          <a:lstStyle/>
          <a:p>
            <a:pPr algn="ctr">
              <a:lnSpc>
                <a:spcPts val="6719"/>
              </a:lnSpc>
            </a:pPr>
            <a:r>
              <a:rPr lang="en-US" sz="5599">
                <a:solidFill>
                  <a:srgbClr val="FFFFFF"/>
                </a:solidFill>
                <a:latin typeface="Arimo Bold"/>
              </a:rPr>
              <a:t>3.2</a:t>
            </a:r>
          </a:p>
        </p:txBody>
      </p:sp>
      <p:sp>
        <p:nvSpPr>
          <p:cNvPr id="12" name="TextBox 12"/>
          <p:cNvSpPr txBox="1"/>
          <p:nvPr/>
        </p:nvSpPr>
        <p:spPr>
          <a:xfrm>
            <a:off x="13908075" y="3275427"/>
            <a:ext cx="1605150" cy="885825"/>
          </a:xfrm>
          <a:prstGeom prst="rect">
            <a:avLst/>
          </a:prstGeom>
        </p:spPr>
        <p:txBody>
          <a:bodyPr lIns="0" tIns="0" rIns="0" bIns="0" rtlCol="0" anchor="t">
            <a:spAutoFit/>
          </a:bodyPr>
          <a:lstStyle/>
          <a:p>
            <a:pPr algn="ctr">
              <a:lnSpc>
                <a:spcPts val="6719"/>
              </a:lnSpc>
            </a:pPr>
            <a:r>
              <a:rPr lang="en-US" sz="5599">
                <a:solidFill>
                  <a:srgbClr val="FFFFFF"/>
                </a:solidFill>
                <a:latin typeface="Arimo Bold"/>
              </a:rPr>
              <a:t>3.3</a:t>
            </a:r>
          </a:p>
        </p:txBody>
      </p:sp>
      <p:sp>
        <p:nvSpPr>
          <p:cNvPr id="13" name="TextBox 13"/>
          <p:cNvSpPr txBox="1"/>
          <p:nvPr/>
        </p:nvSpPr>
        <p:spPr>
          <a:xfrm>
            <a:off x="2709525" y="6362353"/>
            <a:ext cx="1605150" cy="885825"/>
          </a:xfrm>
          <a:prstGeom prst="rect">
            <a:avLst/>
          </a:prstGeom>
        </p:spPr>
        <p:txBody>
          <a:bodyPr lIns="0" tIns="0" rIns="0" bIns="0" rtlCol="0" anchor="t">
            <a:spAutoFit/>
          </a:bodyPr>
          <a:lstStyle/>
          <a:p>
            <a:pPr algn="ctr">
              <a:lnSpc>
                <a:spcPts val="6719"/>
              </a:lnSpc>
            </a:pPr>
            <a:r>
              <a:rPr lang="en-US" sz="5599">
                <a:solidFill>
                  <a:srgbClr val="FFFFFF"/>
                </a:solidFill>
                <a:latin typeface="Arimo Bold"/>
              </a:rPr>
              <a:t>3.4</a:t>
            </a:r>
          </a:p>
        </p:txBody>
      </p:sp>
      <p:sp>
        <p:nvSpPr>
          <p:cNvPr id="14" name="TextBox 14"/>
          <p:cNvSpPr txBox="1"/>
          <p:nvPr/>
        </p:nvSpPr>
        <p:spPr>
          <a:xfrm>
            <a:off x="8276175" y="6362353"/>
            <a:ext cx="1605150" cy="885825"/>
          </a:xfrm>
          <a:prstGeom prst="rect">
            <a:avLst/>
          </a:prstGeom>
        </p:spPr>
        <p:txBody>
          <a:bodyPr lIns="0" tIns="0" rIns="0" bIns="0" rtlCol="0" anchor="t">
            <a:spAutoFit/>
          </a:bodyPr>
          <a:lstStyle/>
          <a:p>
            <a:pPr algn="ctr">
              <a:lnSpc>
                <a:spcPts val="6719"/>
              </a:lnSpc>
            </a:pPr>
            <a:r>
              <a:rPr lang="en-US" sz="5599">
                <a:solidFill>
                  <a:srgbClr val="FFFFFF"/>
                </a:solidFill>
                <a:latin typeface="Arimo Bold"/>
              </a:rPr>
              <a:t>3.5</a:t>
            </a:r>
          </a:p>
        </p:txBody>
      </p:sp>
      <p:sp>
        <p:nvSpPr>
          <p:cNvPr id="15" name="TextBox 15"/>
          <p:cNvSpPr txBox="1"/>
          <p:nvPr/>
        </p:nvSpPr>
        <p:spPr>
          <a:xfrm>
            <a:off x="13908075" y="6362353"/>
            <a:ext cx="1605150" cy="885825"/>
          </a:xfrm>
          <a:prstGeom prst="rect">
            <a:avLst/>
          </a:prstGeom>
        </p:spPr>
        <p:txBody>
          <a:bodyPr lIns="0" tIns="0" rIns="0" bIns="0" rtlCol="0" anchor="t">
            <a:spAutoFit/>
          </a:bodyPr>
          <a:lstStyle/>
          <a:p>
            <a:pPr algn="ctr">
              <a:lnSpc>
                <a:spcPts val="6719"/>
              </a:lnSpc>
            </a:pPr>
            <a:r>
              <a:rPr lang="en-US" sz="5599">
                <a:solidFill>
                  <a:srgbClr val="FFFFFF"/>
                </a:solidFill>
                <a:latin typeface="Arimo Bold"/>
              </a:rPr>
              <a:t>3.6</a:t>
            </a:r>
          </a:p>
        </p:txBody>
      </p:sp>
      <p:sp>
        <p:nvSpPr>
          <p:cNvPr id="16" name="TextBox 16"/>
          <p:cNvSpPr txBox="1"/>
          <p:nvPr/>
        </p:nvSpPr>
        <p:spPr>
          <a:xfrm>
            <a:off x="3475425" y="71100"/>
            <a:ext cx="12273150" cy="2943225"/>
          </a:xfrm>
          <a:prstGeom prst="rect">
            <a:avLst/>
          </a:prstGeom>
        </p:spPr>
        <p:txBody>
          <a:bodyPr lIns="0" tIns="0" rIns="0" bIns="0" rtlCol="0" anchor="t">
            <a:spAutoFit/>
          </a:bodyPr>
          <a:lstStyle/>
          <a:p>
            <a:pPr algn="ctr">
              <a:lnSpc>
                <a:spcPts val="7680"/>
              </a:lnSpc>
            </a:pPr>
            <a:r>
              <a:rPr lang="en-US" sz="6400">
                <a:solidFill>
                  <a:srgbClr val="92F7FF"/>
                </a:solidFill>
                <a:latin typeface="Arimo Bold"/>
              </a:rPr>
              <a:t>CHƯƠNG III: XÂY DỰNG BÀI TOÁN PHÁT HIỆN BỆNH CÂY CÀ CHUA</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Freeform 3"/>
          <p:cNvSpPr/>
          <p:nvPr/>
        </p:nvSpPr>
        <p:spPr>
          <a:xfrm>
            <a:off x="603400" y="989292"/>
            <a:ext cx="1071328" cy="635450"/>
          </a:xfrm>
          <a:custGeom>
            <a:avLst/>
            <a:gdLst/>
            <a:ahLst/>
            <a:cxnLst/>
            <a:rect l="l" t="t" r="r" b="b"/>
            <a:pathLst>
              <a:path w="1071328" h="635450">
                <a:moveTo>
                  <a:pt x="0" y="0"/>
                </a:moveTo>
                <a:lnTo>
                  <a:pt x="1071328" y="0"/>
                </a:lnTo>
                <a:lnTo>
                  <a:pt x="1071328" y="635450"/>
                </a:lnTo>
                <a:lnTo>
                  <a:pt x="0" y="63545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319220" y="5206782"/>
            <a:ext cx="731738" cy="656210"/>
          </a:xfrm>
          <a:custGeom>
            <a:avLst/>
            <a:gdLst/>
            <a:ahLst/>
            <a:cxnLst/>
            <a:rect l="l" t="t" r="r" b="b"/>
            <a:pathLst>
              <a:path w="731738" h="656210">
                <a:moveTo>
                  <a:pt x="0" y="0"/>
                </a:moveTo>
                <a:lnTo>
                  <a:pt x="731738" y="0"/>
                </a:lnTo>
                <a:lnTo>
                  <a:pt x="731738" y="656210"/>
                </a:lnTo>
                <a:lnTo>
                  <a:pt x="0" y="65621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17168342" y="2796624"/>
            <a:ext cx="711446" cy="3776424"/>
          </a:xfrm>
          <a:custGeom>
            <a:avLst/>
            <a:gdLst/>
            <a:ahLst/>
            <a:cxnLst/>
            <a:rect l="l" t="t" r="r" b="b"/>
            <a:pathLst>
              <a:path w="711446" h="3776424">
                <a:moveTo>
                  <a:pt x="0" y="0"/>
                </a:moveTo>
                <a:lnTo>
                  <a:pt x="711446" y="0"/>
                </a:lnTo>
                <a:lnTo>
                  <a:pt x="711446" y="3776424"/>
                </a:lnTo>
                <a:lnTo>
                  <a:pt x="0" y="3776424"/>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6" name="Freeform 6"/>
          <p:cNvSpPr/>
          <p:nvPr/>
        </p:nvSpPr>
        <p:spPr>
          <a:xfrm>
            <a:off x="16358374" y="7140448"/>
            <a:ext cx="1219080" cy="1167148"/>
          </a:xfrm>
          <a:custGeom>
            <a:avLst/>
            <a:gdLst/>
            <a:ahLst/>
            <a:cxnLst/>
            <a:rect l="l" t="t" r="r" b="b"/>
            <a:pathLst>
              <a:path w="1219080" h="1167148">
                <a:moveTo>
                  <a:pt x="0" y="0"/>
                </a:moveTo>
                <a:lnTo>
                  <a:pt x="1219080" y="0"/>
                </a:lnTo>
                <a:lnTo>
                  <a:pt x="1219080" y="1167148"/>
                </a:lnTo>
                <a:lnTo>
                  <a:pt x="0" y="1167148"/>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7" name="TextBox 7"/>
          <p:cNvSpPr txBox="1"/>
          <p:nvPr/>
        </p:nvSpPr>
        <p:spPr>
          <a:xfrm>
            <a:off x="2436525" y="8605628"/>
            <a:ext cx="13414950" cy="1000125"/>
          </a:xfrm>
          <a:prstGeom prst="rect">
            <a:avLst/>
          </a:prstGeom>
        </p:spPr>
        <p:txBody>
          <a:bodyPr lIns="0" tIns="0" rIns="0" bIns="0" rtlCol="0" anchor="t">
            <a:spAutoFit/>
          </a:bodyPr>
          <a:lstStyle/>
          <a:p>
            <a:pPr algn="ctr">
              <a:lnSpc>
                <a:spcPts val="7680"/>
              </a:lnSpc>
            </a:pPr>
            <a:r>
              <a:rPr lang="en-US" sz="6400">
                <a:solidFill>
                  <a:srgbClr val="92F7FF"/>
                </a:solidFill>
                <a:latin typeface="Arimo Bold"/>
              </a:rPr>
              <a:t>THU THẬP DỮ LIỆU</a:t>
            </a:r>
          </a:p>
        </p:txBody>
      </p:sp>
      <p:sp>
        <p:nvSpPr>
          <p:cNvPr id="8" name="Freeform 8" descr="A graph with blue rectangular bars  Description automatically generated"/>
          <p:cNvSpPr/>
          <p:nvPr/>
        </p:nvSpPr>
        <p:spPr>
          <a:xfrm>
            <a:off x="5390516" y="2369820"/>
            <a:ext cx="7701308" cy="5690968"/>
          </a:xfrm>
          <a:custGeom>
            <a:avLst/>
            <a:gdLst/>
            <a:ahLst/>
            <a:cxnLst/>
            <a:rect l="l" t="t" r="r" b="b"/>
            <a:pathLst>
              <a:path w="7701308" h="5690968">
                <a:moveTo>
                  <a:pt x="0" y="0"/>
                </a:moveTo>
                <a:lnTo>
                  <a:pt x="7701308" y="0"/>
                </a:lnTo>
                <a:lnTo>
                  <a:pt x="7701308" y="5690968"/>
                </a:lnTo>
                <a:lnTo>
                  <a:pt x="0" y="5690968"/>
                </a:lnTo>
                <a:lnTo>
                  <a:pt x="0" y="0"/>
                </a:lnTo>
                <a:close/>
              </a:path>
            </a:pathLst>
          </a:custGeom>
          <a:blipFill>
            <a:blip r:embed="rId12"/>
            <a:stretch>
              <a:fillRect b="-37"/>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Freeform 3"/>
          <p:cNvSpPr/>
          <p:nvPr/>
        </p:nvSpPr>
        <p:spPr>
          <a:xfrm>
            <a:off x="603400" y="989292"/>
            <a:ext cx="1071328" cy="635450"/>
          </a:xfrm>
          <a:custGeom>
            <a:avLst/>
            <a:gdLst/>
            <a:ahLst/>
            <a:cxnLst/>
            <a:rect l="l" t="t" r="r" b="b"/>
            <a:pathLst>
              <a:path w="1071328" h="635450">
                <a:moveTo>
                  <a:pt x="0" y="0"/>
                </a:moveTo>
                <a:lnTo>
                  <a:pt x="1071328" y="0"/>
                </a:lnTo>
                <a:lnTo>
                  <a:pt x="1071328" y="635450"/>
                </a:lnTo>
                <a:lnTo>
                  <a:pt x="0" y="63545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319220" y="5206782"/>
            <a:ext cx="731738" cy="656210"/>
          </a:xfrm>
          <a:custGeom>
            <a:avLst/>
            <a:gdLst/>
            <a:ahLst/>
            <a:cxnLst/>
            <a:rect l="l" t="t" r="r" b="b"/>
            <a:pathLst>
              <a:path w="731738" h="656210">
                <a:moveTo>
                  <a:pt x="0" y="0"/>
                </a:moveTo>
                <a:lnTo>
                  <a:pt x="731738" y="0"/>
                </a:lnTo>
                <a:lnTo>
                  <a:pt x="731738" y="656210"/>
                </a:lnTo>
                <a:lnTo>
                  <a:pt x="0" y="65621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17168342" y="2796624"/>
            <a:ext cx="711446" cy="3776424"/>
          </a:xfrm>
          <a:custGeom>
            <a:avLst/>
            <a:gdLst/>
            <a:ahLst/>
            <a:cxnLst/>
            <a:rect l="l" t="t" r="r" b="b"/>
            <a:pathLst>
              <a:path w="711446" h="3776424">
                <a:moveTo>
                  <a:pt x="0" y="0"/>
                </a:moveTo>
                <a:lnTo>
                  <a:pt x="711446" y="0"/>
                </a:lnTo>
                <a:lnTo>
                  <a:pt x="711446" y="3776424"/>
                </a:lnTo>
                <a:lnTo>
                  <a:pt x="0" y="3776424"/>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6" name="Freeform 6"/>
          <p:cNvSpPr/>
          <p:nvPr/>
        </p:nvSpPr>
        <p:spPr>
          <a:xfrm>
            <a:off x="16358374" y="7140448"/>
            <a:ext cx="1219080" cy="1167148"/>
          </a:xfrm>
          <a:custGeom>
            <a:avLst/>
            <a:gdLst/>
            <a:ahLst/>
            <a:cxnLst/>
            <a:rect l="l" t="t" r="r" b="b"/>
            <a:pathLst>
              <a:path w="1219080" h="1167148">
                <a:moveTo>
                  <a:pt x="0" y="0"/>
                </a:moveTo>
                <a:lnTo>
                  <a:pt x="1219080" y="0"/>
                </a:lnTo>
                <a:lnTo>
                  <a:pt x="1219080" y="1167148"/>
                </a:lnTo>
                <a:lnTo>
                  <a:pt x="0" y="1167148"/>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7" name="TextBox 7"/>
          <p:cNvSpPr txBox="1"/>
          <p:nvPr/>
        </p:nvSpPr>
        <p:spPr>
          <a:xfrm>
            <a:off x="2436525" y="8605628"/>
            <a:ext cx="13414950" cy="1000125"/>
          </a:xfrm>
          <a:prstGeom prst="rect">
            <a:avLst/>
          </a:prstGeom>
        </p:spPr>
        <p:txBody>
          <a:bodyPr lIns="0" tIns="0" rIns="0" bIns="0" rtlCol="0" anchor="t">
            <a:spAutoFit/>
          </a:bodyPr>
          <a:lstStyle/>
          <a:p>
            <a:pPr algn="ctr">
              <a:lnSpc>
                <a:spcPts val="7680"/>
              </a:lnSpc>
            </a:pPr>
            <a:r>
              <a:rPr lang="en-US" sz="6400">
                <a:solidFill>
                  <a:srgbClr val="92F7FF"/>
                </a:solidFill>
                <a:latin typeface="Arimo Bold"/>
              </a:rPr>
              <a:t>THU THẬP DỮ LIỆU</a:t>
            </a:r>
          </a:p>
        </p:txBody>
      </p:sp>
      <p:sp>
        <p:nvSpPr>
          <p:cNvPr id="8" name="Freeform 8" descr="A group of blue bars with white text  Description automatically generated"/>
          <p:cNvSpPr/>
          <p:nvPr/>
        </p:nvSpPr>
        <p:spPr>
          <a:xfrm>
            <a:off x="4625756" y="891850"/>
            <a:ext cx="9036486" cy="7352128"/>
          </a:xfrm>
          <a:custGeom>
            <a:avLst/>
            <a:gdLst/>
            <a:ahLst/>
            <a:cxnLst/>
            <a:rect l="l" t="t" r="r" b="b"/>
            <a:pathLst>
              <a:path w="9036486" h="7352128">
                <a:moveTo>
                  <a:pt x="0" y="0"/>
                </a:moveTo>
                <a:lnTo>
                  <a:pt x="9036486" y="0"/>
                </a:lnTo>
                <a:lnTo>
                  <a:pt x="9036486" y="7352128"/>
                </a:lnTo>
                <a:lnTo>
                  <a:pt x="0" y="7352128"/>
                </a:lnTo>
                <a:lnTo>
                  <a:pt x="0" y="0"/>
                </a:lnTo>
                <a:close/>
              </a:path>
            </a:pathLst>
          </a:custGeom>
          <a:blipFill>
            <a:blip r:embed="rId12"/>
            <a:stretch>
              <a:fillRect b="-5"/>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Freeform 3"/>
          <p:cNvSpPr/>
          <p:nvPr/>
        </p:nvSpPr>
        <p:spPr>
          <a:xfrm>
            <a:off x="603400" y="989292"/>
            <a:ext cx="1071328" cy="635450"/>
          </a:xfrm>
          <a:custGeom>
            <a:avLst/>
            <a:gdLst/>
            <a:ahLst/>
            <a:cxnLst/>
            <a:rect l="l" t="t" r="r" b="b"/>
            <a:pathLst>
              <a:path w="1071328" h="635450">
                <a:moveTo>
                  <a:pt x="0" y="0"/>
                </a:moveTo>
                <a:lnTo>
                  <a:pt x="1071328" y="0"/>
                </a:lnTo>
                <a:lnTo>
                  <a:pt x="1071328" y="635450"/>
                </a:lnTo>
                <a:lnTo>
                  <a:pt x="0" y="63545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319220" y="5206782"/>
            <a:ext cx="731738" cy="656210"/>
          </a:xfrm>
          <a:custGeom>
            <a:avLst/>
            <a:gdLst/>
            <a:ahLst/>
            <a:cxnLst/>
            <a:rect l="l" t="t" r="r" b="b"/>
            <a:pathLst>
              <a:path w="731738" h="656210">
                <a:moveTo>
                  <a:pt x="0" y="0"/>
                </a:moveTo>
                <a:lnTo>
                  <a:pt x="731738" y="0"/>
                </a:lnTo>
                <a:lnTo>
                  <a:pt x="731738" y="656210"/>
                </a:lnTo>
                <a:lnTo>
                  <a:pt x="0" y="65621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17168342" y="2796624"/>
            <a:ext cx="711446" cy="3776424"/>
          </a:xfrm>
          <a:custGeom>
            <a:avLst/>
            <a:gdLst/>
            <a:ahLst/>
            <a:cxnLst/>
            <a:rect l="l" t="t" r="r" b="b"/>
            <a:pathLst>
              <a:path w="711446" h="3776424">
                <a:moveTo>
                  <a:pt x="0" y="0"/>
                </a:moveTo>
                <a:lnTo>
                  <a:pt x="711446" y="0"/>
                </a:lnTo>
                <a:lnTo>
                  <a:pt x="711446" y="3776424"/>
                </a:lnTo>
                <a:lnTo>
                  <a:pt x="0" y="3776424"/>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6" name="Freeform 6"/>
          <p:cNvSpPr/>
          <p:nvPr/>
        </p:nvSpPr>
        <p:spPr>
          <a:xfrm>
            <a:off x="16358374" y="7140448"/>
            <a:ext cx="1219080" cy="1167148"/>
          </a:xfrm>
          <a:custGeom>
            <a:avLst/>
            <a:gdLst/>
            <a:ahLst/>
            <a:cxnLst/>
            <a:rect l="l" t="t" r="r" b="b"/>
            <a:pathLst>
              <a:path w="1219080" h="1167148">
                <a:moveTo>
                  <a:pt x="0" y="0"/>
                </a:moveTo>
                <a:lnTo>
                  <a:pt x="1219080" y="0"/>
                </a:lnTo>
                <a:lnTo>
                  <a:pt x="1219080" y="1167148"/>
                </a:lnTo>
                <a:lnTo>
                  <a:pt x="0" y="1167148"/>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7" name="TextBox 7"/>
          <p:cNvSpPr txBox="1"/>
          <p:nvPr/>
        </p:nvSpPr>
        <p:spPr>
          <a:xfrm>
            <a:off x="2436525" y="8605628"/>
            <a:ext cx="13414950" cy="1000125"/>
          </a:xfrm>
          <a:prstGeom prst="rect">
            <a:avLst/>
          </a:prstGeom>
        </p:spPr>
        <p:txBody>
          <a:bodyPr lIns="0" tIns="0" rIns="0" bIns="0" rtlCol="0" anchor="t">
            <a:spAutoFit/>
          </a:bodyPr>
          <a:lstStyle/>
          <a:p>
            <a:pPr algn="ctr">
              <a:lnSpc>
                <a:spcPts val="7680"/>
              </a:lnSpc>
            </a:pPr>
            <a:r>
              <a:rPr lang="en-US" sz="6400">
                <a:solidFill>
                  <a:srgbClr val="92F7FF"/>
                </a:solidFill>
                <a:latin typeface="Arimo Bold"/>
              </a:rPr>
              <a:t>THU THẬP DỮ LIỆU</a:t>
            </a:r>
          </a:p>
        </p:txBody>
      </p:sp>
      <p:sp>
        <p:nvSpPr>
          <p:cNvPr id="8" name="Freeform 8" descr="A collage of green leaves  Description automatically generated"/>
          <p:cNvSpPr/>
          <p:nvPr/>
        </p:nvSpPr>
        <p:spPr>
          <a:xfrm>
            <a:off x="1205616" y="2977674"/>
            <a:ext cx="3860012" cy="3451264"/>
          </a:xfrm>
          <a:custGeom>
            <a:avLst/>
            <a:gdLst/>
            <a:ahLst/>
            <a:cxnLst/>
            <a:rect l="l" t="t" r="r" b="b"/>
            <a:pathLst>
              <a:path w="3860012" h="3451264">
                <a:moveTo>
                  <a:pt x="0" y="0"/>
                </a:moveTo>
                <a:lnTo>
                  <a:pt x="3860012" y="0"/>
                </a:lnTo>
                <a:lnTo>
                  <a:pt x="3860012" y="3451264"/>
                </a:lnTo>
                <a:lnTo>
                  <a:pt x="0" y="3451264"/>
                </a:lnTo>
                <a:lnTo>
                  <a:pt x="0" y="0"/>
                </a:lnTo>
                <a:close/>
              </a:path>
            </a:pathLst>
          </a:custGeom>
          <a:blipFill>
            <a:blip r:embed="rId12"/>
            <a:stretch>
              <a:fillRect r="-100000" b="-23"/>
            </a:stretch>
          </a:blipFill>
        </p:spPr>
      </p:sp>
      <p:sp>
        <p:nvSpPr>
          <p:cNvPr id="9" name="TextBox 9"/>
          <p:cNvSpPr txBox="1"/>
          <p:nvPr/>
        </p:nvSpPr>
        <p:spPr>
          <a:xfrm>
            <a:off x="1537801" y="2411729"/>
            <a:ext cx="3195642" cy="418250"/>
          </a:xfrm>
          <a:prstGeom prst="rect">
            <a:avLst/>
          </a:prstGeom>
        </p:spPr>
        <p:txBody>
          <a:bodyPr lIns="0" tIns="0" rIns="0" bIns="0" rtlCol="0" anchor="t">
            <a:spAutoFit/>
          </a:bodyPr>
          <a:lstStyle/>
          <a:p>
            <a:pPr algn="ctr">
              <a:lnSpc>
                <a:spcPts val="3359"/>
              </a:lnSpc>
            </a:pPr>
            <a:r>
              <a:rPr lang="en-US" sz="2799">
                <a:solidFill>
                  <a:srgbClr val="FFFFFF"/>
                </a:solidFill>
                <a:latin typeface="Arimo Bold"/>
              </a:rPr>
              <a:t>ĐỐM VÒNG</a:t>
            </a:r>
          </a:p>
        </p:txBody>
      </p:sp>
      <p:sp>
        <p:nvSpPr>
          <p:cNvPr id="10" name="Freeform 10" descr="A collage of green leaves  Description automatically generated"/>
          <p:cNvSpPr/>
          <p:nvPr/>
        </p:nvSpPr>
        <p:spPr>
          <a:xfrm>
            <a:off x="5329396" y="2977674"/>
            <a:ext cx="3807054" cy="3451264"/>
          </a:xfrm>
          <a:custGeom>
            <a:avLst/>
            <a:gdLst/>
            <a:ahLst/>
            <a:cxnLst/>
            <a:rect l="l" t="t" r="r" b="b"/>
            <a:pathLst>
              <a:path w="3807054" h="3451264">
                <a:moveTo>
                  <a:pt x="0" y="0"/>
                </a:moveTo>
                <a:lnTo>
                  <a:pt x="3807054" y="0"/>
                </a:lnTo>
                <a:lnTo>
                  <a:pt x="3807054" y="3451264"/>
                </a:lnTo>
                <a:lnTo>
                  <a:pt x="0" y="3451264"/>
                </a:lnTo>
                <a:lnTo>
                  <a:pt x="0" y="0"/>
                </a:lnTo>
                <a:close/>
              </a:path>
            </a:pathLst>
          </a:custGeom>
          <a:blipFill>
            <a:blip r:embed="rId13"/>
            <a:stretch>
              <a:fillRect r="-100001"/>
            </a:stretch>
          </a:blipFill>
        </p:spPr>
      </p:sp>
      <p:sp>
        <p:nvSpPr>
          <p:cNvPr id="11" name="TextBox 11"/>
          <p:cNvSpPr txBox="1"/>
          <p:nvPr/>
        </p:nvSpPr>
        <p:spPr>
          <a:xfrm>
            <a:off x="5635101" y="2467999"/>
            <a:ext cx="3195642" cy="418250"/>
          </a:xfrm>
          <a:prstGeom prst="rect">
            <a:avLst/>
          </a:prstGeom>
        </p:spPr>
        <p:txBody>
          <a:bodyPr lIns="0" tIns="0" rIns="0" bIns="0" rtlCol="0" anchor="t">
            <a:spAutoFit/>
          </a:bodyPr>
          <a:lstStyle/>
          <a:p>
            <a:pPr algn="ctr">
              <a:lnSpc>
                <a:spcPts val="3359"/>
              </a:lnSpc>
            </a:pPr>
            <a:r>
              <a:rPr lang="en-US" sz="2799">
                <a:solidFill>
                  <a:srgbClr val="FFFFFF"/>
                </a:solidFill>
                <a:latin typeface="Arimo Bold"/>
              </a:rPr>
              <a:t>KHỎE MẠNH</a:t>
            </a:r>
          </a:p>
        </p:txBody>
      </p:sp>
      <p:sp>
        <p:nvSpPr>
          <p:cNvPr id="12" name="Freeform 12" descr="A collage of green leaves  Description automatically generated"/>
          <p:cNvSpPr/>
          <p:nvPr/>
        </p:nvSpPr>
        <p:spPr>
          <a:xfrm>
            <a:off x="9280400" y="2977674"/>
            <a:ext cx="3807054" cy="3481710"/>
          </a:xfrm>
          <a:custGeom>
            <a:avLst/>
            <a:gdLst/>
            <a:ahLst/>
            <a:cxnLst/>
            <a:rect l="l" t="t" r="r" b="b"/>
            <a:pathLst>
              <a:path w="3807054" h="3481710">
                <a:moveTo>
                  <a:pt x="0" y="0"/>
                </a:moveTo>
                <a:lnTo>
                  <a:pt x="3807054" y="0"/>
                </a:lnTo>
                <a:lnTo>
                  <a:pt x="3807054" y="3481710"/>
                </a:lnTo>
                <a:lnTo>
                  <a:pt x="0" y="3481710"/>
                </a:lnTo>
                <a:lnTo>
                  <a:pt x="0" y="0"/>
                </a:lnTo>
                <a:close/>
              </a:path>
            </a:pathLst>
          </a:custGeom>
          <a:blipFill>
            <a:blip r:embed="rId14"/>
            <a:stretch>
              <a:fillRect l="-99575" r="428" b="-10"/>
            </a:stretch>
          </a:blipFill>
        </p:spPr>
      </p:sp>
      <p:sp>
        <p:nvSpPr>
          <p:cNvPr id="13" name="TextBox 13"/>
          <p:cNvSpPr txBox="1"/>
          <p:nvPr/>
        </p:nvSpPr>
        <p:spPr>
          <a:xfrm>
            <a:off x="9586105" y="2467999"/>
            <a:ext cx="3195642" cy="418250"/>
          </a:xfrm>
          <a:prstGeom prst="rect">
            <a:avLst/>
          </a:prstGeom>
        </p:spPr>
        <p:txBody>
          <a:bodyPr lIns="0" tIns="0" rIns="0" bIns="0" rtlCol="0" anchor="t">
            <a:spAutoFit/>
          </a:bodyPr>
          <a:lstStyle/>
          <a:p>
            <a:pPr algn="ctr">
              <a:lnSpc>
                <a:spcPts val="3359"/>
              </a:lnSpc>
            </a:pPr>
            <a:r>
              <a:rPr lang="en-US" sz="2799">
                <a:solidFill>
                  <a:srgbClr val="FFFFFF"/>
                </a:solidFill>
                <a:latin typeface="Arimo Bold"/>
              </a:rPr>
              <a:t>ÚA MUỘN</a:t>
            </a:r>
          </a:p>
        </p:txBody>
      </p:sp>
      <p:sp>
        <p:nvSpPr>
          <p:cNvPr id="14" name="Freeform 14" descr="A collage of different leaves  Description automatically generated"/>
          <p:cNvSpPr/>
          <p:nvPr/>
        </p:nvSpPr>
        <p:spPr>
          <a:xfrm>
            <a:off x="13241068" y="2977674"/>
            <a:ext cx="3807054" cy="3449002"/>
          </a:xfrm>
          <a:custGeom>
            <a:avLst/>
            <a:gdLst/>
            <a:ahLst/>
            <a:cxnLst/>
            <a:rect l="l" t="t" r="r" b="b"/>
            <a:pathLst>
              <a:path w="3807054" h="3449002">
                <a:moveTo>
                  <a:pt x="0" y="0"/>
                </a:moveTo>
                <a:lnTo>
                  <a:pt x="3807054" y="0"/>
                </a:lnTo>
                <a:lnTo>
                  <a:pt x="3807054" y="3449002"/>
                </a:lnTo>
                <a:lnTo>
                  <a:pt x="0" y="3449002"/>
                </a:lnTo>
                <a:lnTo>
                  <a:pt x="0" y="0"/>
                </a:lnTo>
                <a:close/>
              </a:path>
            </a:pathLst>
          </a:custGeom>
          <a:blipFill>
            <a:blip r:embed="rId15"/>
            <a:stretch>
              <a:fillRect l="-100009" r="-9"/>
            </a:stretch>
          </a:blipFill>
        </p:spPr>
      </p:sp>
      <p:sp>
        <p:nvSpPr>
          <p:cNvPr id="15" name="TextBox 15"/>
          <p:cNvSpPr txBox="1"/>
          <p:nvPr/>
        </p:nvSpPr>
        <p:spPr>
          <a:xfrm>
            <a:off x="13546773" y="2467999"/>
            <a:ext cx="3195642" cy="418250"/>
          </a:xfrm>
          <a:prstGeom prst="rect">
            <a:avLst/>
          </a:prstGeom>
        </p:spPr>
        <p:txBody>
          <a:bodyPr lIns="0" tIns="0" rIns="0" bIns="0" rtlCol="0" anchor="t">
            <a:spAutoFit/>
          </a:bodyPr>
          <a:lstStyle/>
          <a:p>
            <a:pPr algn="ctr">
              <a:lnSpc>
                <a:spcPts val="3359"/>
              </a:lnSpc>
            </a:pPr>
            <a:r>
              <a:rPr lang="en-US" sz="2799">
                <a:solidFill>
                  <a:srgbClr val="FFFFFF"/>
                </a:solidFill>
                <a:latin typeface="Arimo Bold"/>
              </a:rPr>
              <a:t>VÀNG XOĂN LÁ</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D092A">
                <a:alpha val="100000"/>
              </a:srgbClr>
            </a:gs>
            <a:gs pos="100000">
              <a:srgbClr val="3333B8">
                <a:alpha val="100000"/>
              </a:srgbClr>
            </a:gs>
          </a:gsLst>
          <a:lin ang="18900044"/>
        </a:gradFill>
        <a:effectLst/>
      </p:bgPr>
    </p:bg>
    <p:spTree>
      <p:nvGrpSpPr>
        <p:cNvPr id="1" name=""/>
        <p:cNvGrpSpPr/>
        <p:nvPr/>
      </p:nvGrpSpPr>
      <p:grpSpPr>
        <a:xfrm>
          <a:off x="0" y="0"/>
          <a:ext cx="0" cy="0"/>
          <a:chOff x="0" y="0"/>
          <a:chExt cx="0" cy="0"/>
        </a:xfrm>
      </p:grpSpPr>
      <p:sp>
        <p:nvSpPr>
          <p:cNvPr id="2" name="Freeform 2"/>
          <p:cNvSpPr/>
          <p:nvPr/>
        </p:nvSpPr>
        <p:spPr>
          <a:xfrm>
            <a:off x="9427670" y="387408"/>
            <a:ext cx="8402582" cy="9665924"/>
          </a:xfrm>
          <a:custGeom>
            <a:avLst/>
            <a:gdLst/>
            <a:ahLst/>
            <a:cxnLst/>
            <a:rect l="l" t="t" r="r" b="b"/>
            <a:pathLst>
              <a:path w="8402582" h="9665924">
                <a:moveTo>
                  <a:pt x="0" y="0"/>
                </a:moveTo>
                <a:lnTo>
                  <a:pt x="8402582" y="0"/>
                </a:lnTo>
                <a:lnTo>
                  <a:pt x="8402582" y="9665924"/>
                </a:lnTo>
                <a:lnTo>
                  <a:pt x="0" y="966592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 name="TextBox 3"/>
          <p:cNvSpPr txBox="1"/>
          <p:nvPr/>
        </p:nvSpPr>
        <p:spPr>
          <a:xfrm>
            <a:off x="8972914" y="1873791"/>
            <a:ext cx="6019225" cy="1971675"/>
          </a:xfrm>
          <a:prstGeom prst="rect">
            <a:avLst/>
          </a:prstGeom>
        </p:spPr>
        <p:txBody>
          <a:bodyPr lIns="0" tIns="0" rIns="0" bIns="0" rtlCol="0" anchor="t">
            <a:spAutoFit/>
          </a:bodyPr>
          <a:lstStyle/>
          <a:p>
            <a:pPr algn="l">
              <a:lnSpc>
                <a:spcPts val="7680"/>
              </a:lnSpc>
            </a:pPr>
            <a:r>
              <a:rPr lang="en-US" sz="6400">
                <a:solidFill>
                  <a:srgbClr val="92F7FF"/>
                </a:solidFill>
                <a:latin typeface="Arimo Bold"/>
              </a:rPr>
              <a:t>TIỀN XỬ LÝ DỮ LIỆU</a:t>
            </a:r>
          </a:p>
        </p:txBody>
      </p:sp>
      <p:grpSp>
        <p:nvGrpSpPr>
          <p:cNvPr id="4" name="Group 4"/>
          <p:cNvGrpSpPr/>
          <p:nvPr/>
        </p:nvGrpSpPr>
        <p:grpSpPr>
          <a:xfrm>
            <a:off x="724942" y="1671264"/>
            <a:ext cx="8006400" cy="7417200"/>
            <a:chOff x="0" y="0"/>
            <a:chExt cx="10675200" cy="9889600"/>
          </a:xfrm>
        </p:grpSpPr>
        <p:sp>
          <p:nvSpPr>
            <p:cNvPr id="5" name="Freeform 5"/>
            <p:cNvSpPr/>
            <p:nvPr/>
          </p:nvSpPr>
          <p:spPr>
            <a:xfrm>
              <a:off x="0" y="0"/>
              <a:ext cx="10675112" cy="9889617"/>
            </a:xfrm>
            <a:custGeom>
              <a:avLst/>
              <a:gdLst/>
              <a:ahLst/>
              <a:cxnLst/>
              <a:rect l="l" t="t" r="r" b="b"/>
              <a:pathLst>
                <a:path w="10675112" h="9889617">
                  <a:moveTo>
                    <a:pt x="0" y="795782"/>
                  </a:moveTo>
                  <a:cubicBezTo>
                    <a:pt x="0" y="356362"/>
                    <a:pt x="356362" y="0"/>
                    <a:pt x="795782" y="0"/>
                  </a:cubicBezTo>
                  <a:lnTo>
                    <a:pt x="9879330" y="0"/>
                  </a:lnTo>
                  <a:cubicBezTo>
                    <a:pt x="10318877" y="0"/>
                    <a:pt x="10675112" y="356362"/>
                    <a:pt x="10675112" y="795782"/>
                  </a:cubicBezTo>
                  <a:lnTo>
                    <a:pt x="10675112" y="9093835"/>
                  </a:lnTo>
                  <a:cubicBezTo>
                    <a:pt x="10675112" y="9533382"/>
                    <a:pt x="10318750" y="9889617"/>
                    <a:pt x="9879330" y="9889617"/>
                  </a:cubicBezTo>
                  <a:lnTo>
                    <a:pt x="795782" y="9889617"/>
                  </a:lnTo>
                  <a:cubicBezTo>
                    <a:pt x="356362" y="9889617"/>
                    <a:pt x="0" y="9533255"/>
                    <a:pt x="0" y="9093835"/>
                  </a:cubicBezTo>
                  <a:close/>
                </a:path>
              </a:pathLst>
            </a:custGeom>
            <a:solidFill>
              <a:srgbClr val="3333B8"/>
            </a:solidFill>
          </p:spPr>
        </p:sp>
      </p:grpSp>
      <p:sp>
        <p:nvSpPr>
          <p:cNvPr id="6" name="Freeform 6"/>
          <p:cNvSpPr/>
          <p:nvPr/>
        </p:nvSpPr>
        <p:spPr>
          <a:xfrm>
            <a:off x="7350188" y="2920702"/>
            <a:ext cx="924718" cy="924764"/>
          </a:xfrm>
          <a:custGeom>
            <a:avLst/>
            <a:gdLst/>
            <a:ahLst/>
            <a:cxnLst/>
            <a:rect l="l" t="t" r="r" b="b"/>
            <a:pathLst>
              <a:path w="924718" h="924764">
                <a:moveTo>
                  <a:pt x="0" y="0"/>
                </a:moveTo>
                <a:lnTo>
                  <a:pt x="924718" y="0"/>
                </a:lnTo>
                <a:lnTo>
                  <a:pt x="924718" y="924764"/>
                </a:lnTo>
                <a:lnTo>
                  <a:pt x="0" y="92476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Freeform 7"/>
          <p:cNvSpPr/>
          <p:nvPr/>
        </p:nvSpPr>
        <p:spPr>
          <a:xfrm>
            <a:off x="1731024" y="1983274"/>
            <a:ext cx="1219080" cy="1167148"/>
          </a:xfrm>
          <a:custGeom>
            <a:avLst/>
            <a:gdLst/>
            <a:ahLst/>
            <a:cxnLst/>
            <a:rect l="l" t="t" r="r" b="b"/>
            <a:pathLst>
              <a:path w="1219080" h="1167148">
                <a:moveTo>
                  <a:pt x="0" y="0"/>
                </a:moveTo>
                <a:lnTo>
                  <a:pt x="1219080" y="0"/>
                </a:lnTo>
                <a:lnTo>
                  <a:pt x="1219080" y="1167148"/>
                </a:lnTo>
                <a:lnTo>
                  <a:pt x="0" y="116714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8" name="TextBox 8"/>
          <p:cNvSpPr txBox="1"/>
          <p:nvPr/>
        </p:nvSpPr>
        <p:spPr>
          <a:xfrm>
            <a:off x="1438939" y="3258879"/>
            <a:ext cx="6293550" cy="5372100"/>
          </a:xfrm>
          <a:prstGeom prst="rect">
            <a:avLst/>
          </a:prstGeom>
        </p:spPr>
        <p:txBody>
          <a:bodyPr lIns="0" tIns="0" rIns="0" bIns="0" rtlCol="0" anchor="t">
            <a:spAutoFit/>
          </a:bodyPr>
          <a:lstStyle/>
          <a:p>
            <a:pPr algn="l">
              <a:lnSpc>
                <a:spcPts val="3840"/>
              </a:lnSpc>
            </a:pPr>
            <a:r>
              <a:rPr lang="en-US" sz="3200">
                <a:solidFill>
                  <a:srgbClr val="FFFFFF"/>
                </a:solidFill>
                <a:latin typeface="Arimo Light"/>
              </a:rPr>
              <a:t>Resize, hay gọi cách khác là </a:t>
            </a:r>
          </a:p>
          <a:p>
            <a:pPr algn="l">
              <a:lnSpc>
                <a:spcPts val="3840"/>
              </a:lnSpc>
            </a:pPr>
            <a:r>
              <a:rPr lang="en-US" sz="3200">
                <a:solidFill>
                  <a:srgbClr val="FFFFFF"/>
                </a:solidFill>
                <a:latin typeface="Arimo Light"/>
              </a:rPr>
              <a:t>scale ảnh, là việc ta chỉnh kích thước ảnh về kích thước mới (có thể giữ tỉ lệ ảnh ban đầu hoặc không).</a:t>
            </a:r>
          </a:p>
          <a:p>
            <a:pPr algn="l">
              <a:lnSpc>
                <a:spcPts val="3840"/>
              </a:lnSpc>
            </a:pPr>
            <a:r>
              <a:rPr lang="en-US" sz="3200">
                <a:solidFill>
                  <a:srgbClr val="FFFFFF"/>
                </a:solidFill>
                <a:latin typeface="Arimo Light"/>
              </a:rPr>
              <a:t>Rotation là quá trình xoay hoặc biến đổi dữ liệu từ không gian ban đầu sang một không gian mới. Điều này giúp tối ưu hóa hiệu suất của mô hình và giảm chiều dữ liệu một cách hiệu quả</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D092A">
                <a:alpha val="100000"/>
              </a:srgbClr>
            </a:gs>
            <a:gs pos="100000">
              <a:srgbClr val="3333B8">
                <a:alpha val="100000"/>
              </a:srgbClr>
            </a:gs>
          </a:gsLst>
          <a:lin ang="18900044"/>
        </a:gradFill>
        <a:effectLst/>
      </p:bgPr>
    </p:bg>
    <p:spTree>
      <p:nvGrpSpPr>
        <p:cNvPr id="1" name=""/>
        <p:cNvGrpSpPr/>
        <p:nvPr/>
      </p:nvGrpSpPr>
      <p:grpSpPr>
        <a:xfrm>
          <a:off x="0" y="0"/>
          <a:ext cx="0" cy="0"/>
          <a:chOff x="0" y="0"/>
          <a:chExt cx="0" cy="0"/>
        </a:xfrm>
      </p:grpSpPr>
      <p:sp>
        <p:nvSpPr>
          <p:cNvPr id="2" name="Freeform 2"/>
          <p:cNvSpPr/>
          <p:nvPr/>
        </p:nvSpPr>
        <p:spPr>
          <a:xfrm>
            <a:off x="9601210" y="-5795728"/>
            <a:ext cx="16086950" cy="16086950"/>
          </a:xfrm>
          <a:custGeom>
            <a:avLst/>
            <a:gdLst/>
            <a:ahLst/>
            <a:cxnLst/>
            <a:rect l="l" t="t" r="r" b="b"/>
            <a:pathLst>
              <a:path w="16086950" h="16086950">
                <a:moveTo>
                  <a:pt x="0" y="0"/>
                </a:moveTo>
                <a:lnTo>
                  <a:pt x="16086950" y="0"/>
                </a:lnTo>
                <a:lnTo>
                  <a:pt x="16086950" y="16086950"/>
                </a:lnTo>
                <a:lnTo>
                  <a:pt x="0" y="1608695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 name="Freeform 3"/>
          <p:cNvSpPr/>
          <p:nvPr/>
        </p:nvSpPr>
        <p:spPr>
          <a:xfrm>
            <a:off x="298106" y="9130504"/>
            <a:ext cx="1263820" cy="915578"/>
          </a:xfrm>
          <a:custGeom>
            <a:avLst/>
            <a:gdLst/>
            <a:ahLst/>
            <a:cxnLst/>
            <a:rect l="l" t="t" r="r" b="b"/>
            <a:pathLst>
              <a:path w="1263820" h="915578">
                <a:moveTo>
                  <a:pt x="0" y="0"/>
                </a:moveTo>
                <a:lnTo>
                  <a:pt x="1263820" y="0"/>
                </a:lnTo>
                <a:lnTo>
                  <a:pt x="1263820" y="915578"/>
                </a:lnTo>
                <a:lnTo>
                  <a:pt x="0" y="91557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4" name="Freeform 4"/>
          <p:cNvSpPr/>
          <p:nvPr/>
        </p:nvSpPr>
        <p:spPr>
          <a:xfrm>
            <a:off x="17132974" y="9072904"/>
            <a:ext cx="965106" cy="1030752"/>
          </a:xfrm>
          <a:custGeom>
            <a:avLst/>
            <a:gdLst/>
            <a:ahLst/>
            <a:cxnLst/>
            <a:rect l="l" t="t" r="r" b="b"/>
            <a:pathLst>
              <a:path w="965106" h="1030752">
                <a:moveTo>
                  <a:pt x="0" y="0"/>
                </a:moveTo>
                <a:lnTo>
                  <a:pt x="965106" y="0"/>
                </a:lnTo>
                <a:lnTo>
                  <a:pt x="965106" y="1030752"/>
                </a:lnTo>
                <a:lnTo>
                  <a:pt x="0" y="1030752"/>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5" name="Freeform 5"/>
          <p:cNvSpPr/>
          <p:nvPr/>
        </p:nvSpPr>
        <p:spPr>
          <a:xfrm>
            <a:off x="17132966" y="809974"/>
            <a:ext cx="711446" cy="3776424"/>
          </a:xfrm>
          <a:custGeom>
            <a:avLst/>
            <a:gdLst/>
            <a:ahLst/>
            <a:cxnLst/>
            <a:rect l="l" t="t" r="r" b="b"/>
            <a:pathLst>
              <a:path w="711446" h="3776424">
                <a:moveTo>
                  <a:pt x="0" y="0"/>
                </a:moveTo>
                <a:lnTo>
                  <a:pt x="711446" y="0"/>
                </a:lnTo>
                <a:lnTo>
                  <a:pt x="711446" y="3776424"/>
                </a:lnTo>
                <a:lnTo>
                  <a:pt x="0" y="3776424"/>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6" name="Freeform 6"/>
          <p:cNvSpPr/>
          <p:nvPr/>
        </p:nvSpPr>
        <p:spPr>
          <a:xfrm>
            <a:off x="298104" y="528268"/>
            <a:ext cx="464736" cy="1947370"/>
          </a:xfrm>
          <a:custGeom>
            <a:avLst/>
            <a:gdLst/>
            <a:ahLst/>
            <a:cxnLst/>
            <a:rect l="l" t="t" r="r" b="b"/>
            <a:pathLst>
              <a:path w="464736" h="1947370">
                <a:moveTo>
                  <a:pt x="0" y="0"/>
                </a:moveTo>
                <a:lnTo>
                  <a:pt x="464736" y="0"/>
                </a:lnTo>
                <a:lnTo>
                  <a:pt x="464736" y="1947370"/>
                </a:lnTo>
                <a:lnTo>
                  <a:pt x="0" y="1947370"/>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7" name="Freeform 7"/>
          <p:cNvSpPr/>
          <p:nvPr/>
        </p:nvSpPr>
        <p:spPr>
          <a:xfrm>
            <a:off x="14347624" y="387398"/>
            <a:ext cx="1219080" cy="1167148"/>
          </a:xfrm>
          <a:custGeom>
            <a:avLst/>
            <a:gdLst/>
            <a:ahLst/>
            <a:cxnLst/>
            <a:rect l="l" t="t" r="r" b="b"/>
            <a:pathLst>
              <a:path w="1219080" h="1167148">
                <a:moveTo>
                  <a:pt x="0" y="0"/>
                </a:moveTo>
                <a:lnTo>
                  <a:pt x="1219080" y="0"/>
                </a:lnTo>
                <a:lnTo>
                  <a:pt x="1219080" y="1167148"/>
                </a:lnTo>
                <a:lnTo>
                  <a:pt x="0" y="1167148"/>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grpSp>
        <p:nvGrpSpPr>
          <p:cNvPr id="8" name="Group 8"/>
          <p:cNvGrpSpPr/>
          <p:nvPr/>
        </p:nvGrpSpPr>
        <p:grpSpPr>
          <a:xfrm>
            <a:off x="2984400" y="2525150"/>
            <a:ext cx="12319200" cy="6230050"/>
            <a:chOff x="0" y="0"/>
            <a:chExt cx="16425600" cy="8306733"/>
          </a:xfrm>
        </p:grpSpPr>
        <p:sp>
          <p:nvSpPr>
            <p:cNvPr id="9" name="Freeform 9"/>
            <p:cNvSpPr/>
            <p:nvPr/>
          </p:nvSpPr>
          <p:spPr>
            <a:xfrm>
              <a:off x="0" y="0"/>
              <a:ext cx="16425545" cy="8306689"/>
            </a:xfrm>
            <a:custGeom>
              <a:avLst/>
              <a:gdLst/>
              <a:ahLst/>
              <a:cxnLst/>
              <a:rect l="l" t="t" r="r" b="b"/>
              <a:pathLst>
                <a:path w="16425545" h="8306689">
                  <a:moveTo>
                    <a:pt x="0" y="668401"/>
                  </a:moveTo>
                  <a:cubicBezTo>
                    <a:pt x="0" y="299212"/>
                    <a:pt x="299212" y="0"/>
                    <a:pt x="668401" y="0"/>
                  </a:cubicBezTo>
                  <a:lnTo>
                    <a:pt x="15757144" y="0"/>
                  </a:lnTo>
                  <a:cubicBezTo>
                    <a:pt x="16126333" y="0"/>
                    <a:pt x="16425545" y="299212"/>
                    <a:pt x="16425545" y="668401"/>
                  </a:cubicBezTo>
                  <a:lnTo>
                    <a:pt x="16425545" y="7638288"/>
                  </a:lnTo>
                  <a:cubicBezTo>
                    <a:pt x="16425545" y="8007477"/>
                    <a:pt x="16126333" y="8306689"/>
                    <a:pt x="15757144" y="8306689"/>
                  </a:cubicBezTo>
                  <a:lnTo>
                    <a:pt x="668401" y="8306689"/>
                  </a:lnTo>
                  <a:cubicBezTo>
                    <a:pt x="299212" y="8306689"/>
                    <a:pt x="0" y="8007477"/>
                    <a:pt x="0" y="7638288"/>
                  </a:cubicBezTo>
                  <a:close/>
                </a:path>
              </a:pathLst>
            </a:custGeom>
            <a:solidFill>
              <a:srgbClr val="3F3FD8"/>
            </a:solidFill>
          </p:spPr>
        </p:sp>
      </p:grpSp>
      <p:sp>
        <p:nvSpPr>
          <p:cNvPr id="10" name="TextBox 10"/>
          <p:cNvSpPr txBox="1"/>
          <p:nvPr/>
        </p:nvSpPr>
        <p:spPr>
          <a:xfrm>
            <a:off x="1531425" y="556875"/>
            <a:ext cx="15225150" cy="1971675"/>
          </a:xfrm>
          <a:prstGeom prst="rect">
            <a:avLst/>
          </a:prstGeom>
        </p:spPr>
        <p:txBody>
          <a:bodyPr lIns="0" tIns="0" rIns="0" bIns="0" rtlCol="0" anchor="t">
            <a:spAutoFit/>
          </a:bodyPr>
          <a:lstStyle/>
          <a:p>
            <a:pPr algn="ctr">
              <a:lnSpc>
                <a:spcPts val="7680"/>
              </a:lnSpc>
            </a:pPr>
            <a:r>
              <a:rPr lang="en-US" sz="6400">
                <a:solidFill>
                  <a:srgbClr val="92F7FF"/>
                </a:solidFill>
                <a:latin typeface="Arimo Bold"/>
              </a:rPr>
              <a:t>KẾT QUẢ HUẤN LUYỆN MÔ HÌNH VGG-16</a:t>
            </a:r>
          </a:p>
        </p:txBody>
      </p:sp>
      <p:sp>
        <p:nvSpPr>
          <p:cNvPr id="11" name="Freeform 11" descr="A graph of a model loss  Description automatically generated"/>
          <p:cNvSpPr/>
          <p:nvPr/>
        </p:nvSpPr>
        <p:spPr>
          <a:xfrm>
            <a:off x="9587280" y="4629038"/>
            <a:ext cx="5273040" cy="3836670"/>
          </a:xfrm>
          <a:custGeom>
            <a:avLst/>
            <a:gdLst/>
            <a:ahLst/>
            <a:cxnLst/>
            <a:rect l="l" t="t" r="r" b="b"/>
            <a:pathLst>
              <a:path w="5273040" h="3836670">
                <a:moveTo>
                  <a:pt x="0" y="0"/>
                </a:moveTo>
                <a:lnTo>
                  <a:pt x="5273040" y="0"/>
                </a:lnTo>
                <a:lnTo>
                  <a:pt x="5273040" y="3836670"/>
                </a:lnTo>
                <a:lnTo>
                  <a:pt x="0" y="3836670"/>
                </a:lnTo>
                <a:lnTo>
                  <a:pt x="0" y="0"/>
                </a:lnTo>
                <a:close/>
              </a:path>
            </a:pathLst>
          </a:custGeom>
          <a:blipFill>
            <a:blip r:embed="rId15"/>
            <a:stretch>
              <a:fillRect t="-10" b="-10"/>
            </a:stretch>
          </a:blipFill>
        </p:spPr>
      </p:sp>
      <p:sp>
        <p:nvSpPr>
          <p:cNvPr id="12" name="Freeform 12" descr="A graph showing the value of a model  Description automatically generated"/>
          <p:cNvSpPr/>
          <p:nvPr/>
        </p:nvSpPr>
        <p:spPr>
          <a:xfrm>
            <a:off x="3303270" y="4629038"/>
            <a:ext cx="5840730" cy="3823970"/>
          </a:xfrm>
          <a:custGeom>
            <a:avLst/>
            <a:gdLst/>
            <a:ahLst/>
            <a:cxnLst/>
            <a:rect l="l" t="t" r="r" b="b"/>
            <a:pathLst>
              <a:path w="5840730" h="3823970">
                <a:moveTo>
                  <a:pt x="0" y="0"/>
                </a:moveTo>
                <a:lnTo>
                  <a:pt x="5840730" y="0"/>
                </a:lnTo>
                <a:lnTo>
                  <a:pt x="5840730" y="3823970"/>
                </a:lnTo>
                <a:lnTo>
                  <a:pt x="0" y="3823970"/>
                </a:lnTo>
                <a:lnTo>
                  <a:pt x="0" y="0"/>
                </a:lnTo>
                <a:close/>
              </a:path>
            </a:pathLst>
          </a:custGeom>
          <a:blipFill>
            <a:blip r:embed="rId16"/>
            <a:stretch>
              <a:fillRect t="-4160" b="-4160"/>
            </a:stretch>
          </a:blipFill>
        </p:spPr>
      </p:sp>
      <p:sp>
        <p:nvSpPr>
          <p:cNvPr id="13" name="Freeform 13" descr="A screenshot of a computer  Description automatically generated"/>
          <p:cNvSpPr/>
          <p:nvPr/>
        </p:nvSpPr>
        <p:spPr>
          <a:xfrm>
            <a:off x="4185270" y="2605742"/>
            <a:ext cx="9917460" cy="1942706"/>
          </a:xfrm>
          <a:custGeom>
            <a:avLst/>
            <a:gdLst/>
            <a:ahLst/>
            <a:cxnLst/>
            <a:rect l="l" t="t" r="r" b="b"/>
            <a:pathLst>
              <a:path w="9917460" h="1942706">
                <a:moveTo>
                  <a:pt x="0" y="0"/>
                </a:moveTo>
                <a:lnTo>
                  <a:pt x="9917460" y="0"/>
                </a:lnTo>
                <a:lnTo>
                  <a:pt x="9917460" y="1942706"/>
                </a:lnTo>
                <a:lnTo>
                  <a:pt x="0" y="1942706"/>
                </a:lnTo>
                <a:lnTo>
                  <a:pt x="0" y="0"/>
                </a:lnTo>
                <a:close/>
              </a:path>
            </a:pathLst>
          </a:custGeom>
          <a:blipFill>
            <a:blip r:embed="rId17"/>
            <a:stretch>
              <a:fillRect t="-19" b="-19"/>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D092A">
                <a:alpha val="100000"/>
              </a:srgbClr>
            </a:gs>
            <a:gs pos="100000">
              <a:srgbClr val="3333B8">
                <a:alpha val="100000"/>
              </a:srgbClr>
            </a:gs>
          </a:gsLst>
          <a:lin ang="18900044"/>
        </a:gradFill>
        <a:effectLst/>
      </p:bgPr>
    </p:bg>
    <p:spTree>
      <p:nvGrpSpPr>
        <p:cNvPr id="1" name=""/>
        <p:cNvGrpSpPr/>
        <p:nvPr/>
      </p:nvGrpSpPr>
      <p:grpSpPr>
        <a:xfrm>
          <a:off x="0" y="0"/>
          <a:ext cx="0" cy="0"/>
          <a:chOff x="0" y="0"/>
          <a:chExt cx="0" cy="0"/>
        </a:xfrm>
      </p:grpSpPr>
      <p:sp>
        <p:nvSpPr>
          <p:cNvPr id="2" name="Freeform 2"/>
          <p:cNvSpPr/>
          <p:nvPr/>
        </p:nvSpPr>
        <p:spPr>
          <a:xfrm>
            <a:off x="9601210" y="-5795728"/>
            <a:ext cx="16086950" cy="16086950"/>
          </a:xfrm>
          <a:custGeom>
            <a:avLst/>
            <a:gdLst/>
            <a:ahLst/>
            <a:cxnLst/>
            <a:rect l="l" t="t" r="r" b="b"/>
            <a:pathLst>
              <a:path w="16086950" h="16086950">
                <a:moveTo>
                  <a:pt x="0" y="0"/>
                </a:moveTo>
                <a:lnTo>
                  <a:pt x="16086950" y="0"/>
                </a:lnTo>
                <a:lnTo>
                  <a:pt x="16086950" y="16086950"/>
                </a:lnTo>
                <a:lnTo>
                  <a:pt x="0" y="1608695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 name="Freeform 3"/>
          <p:cNvSpPr/>
          <p:nvPr/>
        </p:nvSpPr>
        <p:spPr>
          <a:xfrm>
            <a:off x="298106" y="9130504"/>
            <a:ext cx="1263820" cy="915578"/>
          </a:xfrm>
          <a:custGeom>
            <a:avLst/>
            <a:gdLst/>
            <a:ahLst/>
            <a:cxnLst/>
            <a:rect l="l" t="t" r="r" b="b"/>
            <a:pathLst>
              <a:path w="1263820" h="915578">
                <a:moveTo>
                  <a:pt x="0" y="0"/>
                </a:moveTo>
                <a:lnTo>
                  <a:pt x="1263820" y="0"/>
                </a:lnTo>
                <a:lnTo>
                  <a:pt x="1263820" y="915578"/>
                </a:lnTo>
                <a:lnTo>
                  <a:pt x="0" y="91557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4" name="Freeform 4"/>
          <p:cNvSpPr/>
          <p:nvPr/>
        </p:nvSpPr>
        <p:spPr>
          <a:xfrm>
            <a:off x="17132974" y="9072904"/>
            <a:ext cx="965106" cy="1030752"/>
          </a:xfrm>
          <a:custGeom>
            <a:avLst/>
            <a:gdLst/>
            <a:ahLst/>
            <a:cxnLst/>
            <a:rect l="l" t="t" r="r" b="b"/>
            <a:pathLst>
              <a:path w="965106" h="1030752">
                <a:moveTo>
                  <a:pt x="0" y="0"/>
                </a:moveTo>
                <a:lnTo>
                  <a:pt x="965106" y="0"/>
                </a:lnTo>
                <a:lnTo>
                  <a:pt x="965106" y="1030752"/>
                </a:lnTo>
                <a:lnTo>
                  <a:pt x="0" y="1030752"/>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5" name="Freeform 5"/>
          <p:cNvSpPr/>
          <p:nvPr/>
        </p:nvSpPr>
        <p:spPr>
          <a:xfrm>
            <a:off x="17132966" y="809974"/>
            <a:ext cx="711446" cy="3776424"/>
          </a:xfrm>
          <a:custGeom>
            <a:avLst/>
            <a:gdLst/>
            <a:ahLst/>
            <a:cxnLst/>
            <a:rect l="l" t="t" r="r" b="b"/>
            <a:pathLst>
              <a:path w="711446" h="3776424">
                <a:moveTo>
                  <a:pt x="0" y="0"/>
                </a:moveTo>
                <a:lnTo>
                  <a:pt x="711446" y="0"/>
                </a:lnTo>
                <a:lnTo>
                  <a:pt x="711446" y="3776424"/>
                </a:lnTo>
                <a:lnTo>
                  <a:pt x="0" y="3776424"/>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6" name="Freeform 6"/>
          <p:cNvSpPr/>
          <p:nvPr/>
        </p:nvSpPr>
        <p:spPr>
          <a:xfrm>
            <a:off x="298104" y="528268"/>
            <a:ext cx="464736" cy="1947370"/>
          </a:xfrm>
          <a:custGeom>
            <a:avLst/>
            <a:gdLst/>
            <a:ahLst/>
            <a:cxnLst/>
            <a:rect l="l" t="t" r="r" b="b"/>
            <a:pathLst>
              <a:path w="464736" h="1947370">
                <a:moveTo>
                  <a:pt x="0" y="0"/>
                </a:moveTo>
                <a:lnTo>
                  <a:pt x="464736" y="0"/>
                </a:lnTo>
                <a:lnTo>
                  <a:pt x="464736" y="1947370"/>
                </a:lnTo>
                <a:lnTo>
                  <a:pt x="0" y="1947370"/>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7" name="Freeform 7"/>
          <p:cNvSpPr/>
          <p:nvPr/>
        </p:nvSpPr>
        <p:spPr>
          <a:xfrm>
            <a:off x="14347624" y="387398"/>
            <a:ext cx="1219080" cy="1167148"/>
          </a:xfrm>
          <a:custGeom>
            <a:avLst/>
            <a:gdLst/>
            <a:ahLst/>
            <a:cxnLst/>
            <a:rect l="l" t="t" r="r" b="b"/>
            <a:pathLst>
              <a:path w="1219080" h="1167148">
                <a:moveTo>
                  <a:pt x="0" y="0"/>
                </a:moveTo>
                <a:lnTo>
                  <a:pt x="1219080" y="0"/>
                </a:lnTo>
                <a:lnTo>
                  <a:pt x="1219080" y="1167148"/>
                </a:lnTo>
                <a:lnTo>
                  <a:pt x="0" y="1167148"/>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grpSp>
        <p:nvGrpSpPr>
          <p:cNvPr id="8" name="Group 8"/>
          <p:cNvGrpSpPr/>
          <p:nvPr/>
        </p:nvGrpSpPr>
        <p:grpSpPr>
          <a:xfrm>
            <a:off x="2984400" y="2525150"/>
            <a:ext cx="12319200" cy="6230050"/>
            <a:chOff x="0" y="0"/>
            <a:chExt cx="16425600" cy="8306733"/>
          </a:xfrm>
        </p:grpSpPr>
        <p:sp>
          <p:nvSpPr>
            <p:cNvPr id="9" name="Freeform 9"/>
            <p:cNvSpPr/>
            <p:nvPr/>
          </p:nvSpPr>
          <p:spPr>
            <a:xfrm>
              <a:off x="0" y="0"/>
              <a:ext cx="16425545" cy="8306689"/>
            </a:xfrm>
            <a:custGeom>
              <a:avLst/>
              <a:gdLst/>
              <a:ahLst/>
              <a:cxnLst/>
              <a:rect l="l" t="t" r="r" b="b"/>
              <a:pathLst>
                <a:path w="16425545" h="8306689">
                  <a:moveTo>
                    <a:pt x="0" y="668401"/>
                  </a:moveTo>
                  <a:cubicBezTo>
                    <a:pt x="0" y="299212"/>
                    <a:pt x="299212" y="0"/>
                    <a:pt x="668401" y="0"/>
                  </a:cubicBezTo>
                  <a:lnTo>
                    <a:pt x="15757144" y="0"/>
                  </a:lnTo>
                  <a:cubicBezTo>
                    <a:pt x="16126333" y="0"/>
                    <a:pt x="16425545" y="299212"/>
                    <a:pt x="16425545" y="668401"/>
                  </a:cubicBezTo>
                  <a:lnTo>
                    <a:pt x="16425545" y="7638288"/>
                  </a:lnTo>
                  <a:cubicBezTo>
                    <a:pt x="16425545" y="8007477"/>
                    <a:pt x="16126333" y="8306689"/>
                    <a:pt x="15757144" y="8306689"/>
                  </a:cubicBezTo>
                  <a:lnTo>
                    <a:pt x="668401" y="8306689"/>
                  </a:lnTo>
                  <a:cubicBezTo>
                    <a:pt x="299212" y="8306689"/>
                    <a:pt x="0" y="8007477"/>
                    <a:pt x="0" y="7638288"/>
                  </a:cubicBezTo>
                  <a:close/>
                </a:path>
              </a:pathLst>
            </a:custGeom>
            <a:solidFill>
              <a:srgbClr val="3F3FD8"/>
            </a:solidFill>
          </p:spPr>
        </p:sp>
      </p:grpSp>
      <p:sp>
        <p:nvSpPr>
          <p:cNvPr id="10" name="TextBox 10"/>
          <p:cNvSpPr txBox="1"/>
          <p:nvPr/>
        </p:nvSpPr>
        <p:spPr>
          <a:xfrm>
            <a:off x="1531425" y="556875"/>
            <a:ext cx="15225150" cy="1971675"/>
          </a:xfrm>
          <a:prstGeom prst="rect">
            <a:avLst/>
          </a:prstGeom>
        </p:spPr>
        <p:txBody>
          <a:bodyPr lIns="0" tIns="0" rIns="0" bIns="0" rtlCol="0" anchor="t">
            <a:spAutoFit/>
          </a:bodyPr>
          <a:lstStyle/>
          <a:p>
            <a:pPr algn="ctr">
              <a:lnSpc>
                <a:spcPts val="7680"/>
              </a:lnSpc>
            </a:pPr>
            <a:r>
              <a:rPr lang="en-US" sz="6400">
                <a:solidFill>
                  <a:srgbClr val="92F7FF"/>
                </a:solidFill>
                <a:latin typeface="Arimo Bold"/>
              </a:rPr>
              <a:t>KẾT QUẢ HUẤN LUYỆN MÔ HÌNH VGG-16</a:t>
            </a:r>
          </a:p>
        </p:txBody>
      </p:sp>
      <p:sp>
        <p:nvSpPr>
          <p:cNvPr id="11" name="Freeform 11" descr="A blue and green rectangular bars  Description automatically generated"/>
          <p:cNvSpPr/>
          <p:nvPr/>
        </p:nvSpPr>
        <p:spPr>
          <a:xfrm>
            <a:off x="3308350" y="3834868"/>
            <a:ext cx="5835650" cy="3610610"/>
          </a:xfrm>
          <a:custGeom>
            <a:avLst/>
            <a:gdLst/>
            <a:ahLst/>
            <a:cxnLst/>
            <a:rect l="l" t="t" r="r" b="b"/>
            <a:pathLst>
              <a:path w="5835650" h="3610610">
                <a:moveTo>
                  <a:pt x="0" y="0"/>
                </a:moveTo>
                <a:lnTo>
                  <a:pt x="5835650" y="0"/>
                </a:lnTo>
                <a:lnTo>
                  <a:pt x="5835650" y="3610610"/>
                </a:lnTo>
                <a:lnTo>
                  <a:pt x="0" y="3610610"/>
                </a:lnTo>
                <a:lnTo>
                  <a:pt x="0" y="0"/>
                </a:lnTo>
                <a:close/>
              </a:path>
            </a:pathLst>
          </a:custGeom>
          <a:blipFill>
            <a:blip r:embed="rId15"/>
            <a:stretch>
              <a:fillRect t="-5270" b="-5270"/>
            </a:stretch>
          </a:blipFill>
        </p:spPr>
      </p:sp>
      <p:sp>
        <p:nvSpPr>
          <p:cNvPr id="12" name="Freeform 12" descr="A blue and green rectangular bars  Description automatically generated"/>
          <p:cNvSpPr/>
          <p:nvPr/>
        </p:nvSpPr>
        <p:spPr>
          <a:xfrm>
            <a:off x="9467950" y="3834868"/>
            <a:ext cx="5394960" cy="3632200"/>
          </a:xfrm>
          <a:custGeom>
            <a:avLst/>
            <a:gdLst/>
            <a:ahLst/>
            <a:cxnLst/>
            <a:rect l="l" t="t" r="r" b="b"/>
            <a:pathLst>
              <a:path w="5394960" h="3632200">
                <a:moveTo>
                  <a:pt x="0" y="0"/>
                </a:moveTo>
                <a:lnTo>
                  <a:pt x="5394960" y="0"/>
                </a:lnTo>
                <a:lnTo>
                  <a:pt x="5394960" y="3632200"/>
                </a:lnTo>
                <a:lnTo>
                  <a:pt x="0" y="3632200"/>
                </a:lnTo>
                <a:lnTo>
                  <a:pt x="0" y="0"/>
                </a:lnTo>
                <a:close/>
              </a:path>
            </a:pathLst>
          </a:custGeom>
          <a:blipFill>
            <a:blip r:embed="rId16"/>
            <a:stretch>
              <a:fillRect t="-15" b="-15"/>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D092A">
                <a:alpha val="100000"/>
              </a:srgbClr>
            </a:gs>
            <a:gs pos="100000">
              <a:srgbClr val="3333B8">
                <a:alpha val="100000"/>
              </a:srgbClr>
            </a:gs>
          </a:gsLst>
          <a:lin ang="18900044"/>
        </a:gradFill>
        <a:effectLst/>
      </p:bgPr>
    </p:bg>
    <p:spTree>
      <p:nvGrpSpPr>
        <p:cNvPr id="1" name=""/>
        <p:cNvGrpSpPr/>
        <p:nvPr/>
      </p:nvGrpSpPr>
      <p:grpSpPr>
        <a:xfrm>
          <a:off x="0" y="0"/>
          <a:ext cx="0" cy="0"/>
          <a:chOff x="0" y="0"/>
          <a:chExt cx="0" cy="0"/>
        </a:xfrm>
      </p:grpSpPr>
      <p:sp>
        <p:nvSpPr>
          <p:cNvPr id="2" name="Freeform 2"/>
          <p:cNvSpPr/>
          <p:nvPr/>
        </p:nvSpPr>
        <p:spPr>
          <a:xfrm>
            <a:off x="9601210" y="-5795728"/>
            <a:ext cx="16086950" cy="16086950"/>
          </a:xfrm>
          <a:custGeom>
            <a:avLst/>
            <a:gdLst/>
            <a:ahLst/>
            <a:cxnLst/>
            <a:rect l="l" t="t" r="r" b="b"/>
            <a:pathLst>
              <a:path w="16086950" h="16086950">
                <a:moveTo>
                  <a:pt x="0" y="0"/>
                </a:moveTo>
                <a:lnTo>
                  <a:pt x="16086950" y="0"/>
                </a:lnTo>
                <a:lnTo>
                  <a:pt x="16086950" y="16086950"/>
                </a:lnTo>
                <a:lnTo>
                  <a:pt x="0" y="1608695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 name="Freeform 3"/>
          <p:cNvSpPr/>
          <p:nvPr/>
        </p:nvSpPr>
        <p:spPr>
          <a:xfrm>
            <a:off x="298106" y="9130504"/>
            <a:ext cx="1263820" cy="915578"/>
          </a:xfrm>
          <a:custGeom>
            <a:avLst/>
            <a:gdLst/>
            <a:ahLst/>
            <a:cxnLst/>
            <a:rect l="l" t="t" r="r" b="b"/>
            <a:pathLst>
              <a:path w="1263820" h="915578">
                <a:moveTo>
                  <a:pt x="0" y="0"/>
                </a:moveTo>
                <a:lnTo>
                  <a:pt x="1263820" y="0"/>
                </a:lnTo>
                <a:lnTo>
                  <a:pt x="1263820" y="915578"/>
                </a:lnTo>
                <a:lnTo>
                  <a:pt x="0" y="91557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4" name="Freeform 4"/>
          <p:cNvSpPr/>
          <p:nvPr/>
        </p:nvSpPr>
        <p:spPr>
          <a:xfrm>
            <a:off x="17132974" y="9072904"/>
            <a:ext cx="965106" cy="1030752"/>
          </a:xfrm>
          <a:custGeom>
            <a:avLst/>
            <a:gdLst/>
            <a:ahLst/>
            <a:cxnLst/>
            <a:rect l="l" t="t" r="r" b="b"/>
            <a:pathLst>
              <a:path w="965106" h="1030752">
                <a:moveTo>
                  <a:pt x="0" y="0"/>
                </a:moveTo>
                <a:lnTo>
                  <a:pt x="965106" y="0"/>
                </a:lnTo>
                <a:lnTo>
                  <a:pt x="965106" y="1030752"/>
                </a:lnTo>
                <a:lnTo>
                  <a:pt x="0" y="1030752"/>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5" name="Freeform 5"/>
          <p:cNvSpPr/>
          <p:nvPr/>
        </p:nvSpPr>
        <p:spPr>
          <a:xfrm>
            <a:off x="17132966" y="809974"/>
            <a:ext cx="711446" cy="3776424"/>
          </a:xfrm>
          <a:custGeom>
            <a:avLst/>
            <a:gdLst/>
            <a:ahLst/>
            <a:cxnLst/>
            <a:rect l="l" t="t" r="r" b="b"/>
            <a:pathLst>
              <a:path w="711446" h="3776424">
                <a:moveTo>
                  <a:pt x="0" y="0"/>
                </a:moveTo>
                <a:lnTo>
                  <a:pt x="711446" y="0"/>
                </a:lnTo>
                <a:lnTo>
                  <a:pt x="711446" y="3776424"/>
                </a:lnTo>
                <a:lnTo>
                  <a:pt x="0" y="3776424"/>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6" name="Freeform 6"/>
          <p:cNvSpPr/>
          <p:nvPr/>
        </p:nvSpPr>
        <p:spPr>
          <a:xfrm>
            <a:off x="298104" y="528268"/>
            <a:ext cx="464736" cy="1947370"/>
          </a:xfrm>
          <a:custGeom>
            <a:avLst/>
            <a:gdLst/>
            <a:ahLst/>
            <a:cxnLst/>
            <a:rect l="l" t="t" r="r" b="b"/>
            <a:pathLst>
              <a:path w="464736" h="1947370">
                <a:moveTo>
                  <a:pt x="0" y="0"/>
                </a:moveTo>
                <a:lnTo>
                  <a:pt x="464736" y="0"/>
                </a:lnTo>
                <a:lnTo>
                  <a:pt x="464736" y="1947370"/>
                </a:lnTo>
                <a:lnTo>
                  <a:pt x="0" y="1947370"/>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7" name="Freeform 7"/>
          <p:cNvSpPr/>
          <p:nvPr/>
        </p:nvSpPr>
        <p:spPr>
          <a:xfrm>
            <a:off x="14347624" y="387398"/>
            <a:ext cx="1219080" cy="1167148"/>
          </a:xfrm>
          <a:custGeom>
            <a:avLst/>
            <a:gdLst/>
            <a:ahLst/>
            <a:cxnLst/>
            <a:rect l="l" t="t" r="r" b="b"/>
            <a:pathLst>
              <a:path w="1219080" h="1167148">
                <a:moveTo>
                  <a:pt x="0" y="0"/>
                </a:moveTo>
                <a:lnTo>
                  <a:pt x="1219080" y="0"/>
                </a:lnTo>
                <a:lnTo>
                  <a:pt x="1219080" y="1167148"/>
                </a:lnTo>
                <a:lnTo>
                  <a:pt x="0" y="1167148"/>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grpSp>
        <p:nvGrpSpPr>
          <p:cNvPr id="8" name="Group 8"/>
          <p:cNvGrpSpPr/>
          <p:nvPr/>
        </p:nvGrpSpPr>
        <p:grpSpPr>
          <a:xfrm>
            <a:off x="2984400" y="2525150"/>
            <a:ext cx="12319200" cy="6230050"/>
            <a:chOff x="0" y="0"/>
            <a:chExt cx="16425600" cy="8306733"/>
          </a:xfrm>
        </p:grpSpPr>
        <p:sp>
          <p:nvSpPr>
            <p:cNvPr id="9" name="Freeform 9"/>
            <p:cNvSpPr/>
            <p:nvPr/>
          </p:nvSpPr>
          <p:spPr>
            <a:xfrm>
              <a:off x="0" y="0"/>
              <a:ext cx="16425545" cy="8306689"/>
            </a:xfrm>
            <a:custGeom>
              <a:avLst/>
              <a:gdLst/>
              <a:ahLst/>
              <a:cxnLst/>
              <a:rect l="l" t="t" r="r" b="b"/>
              <a:pathLst>
                <a:path w="16425545" h="8306689">
                  <a:moveTo>
                    <a:pt x="0" y="668401"/>
                  </a:moveTo>
                  <a:cubicBezTo>
                    <a:pt x="0" y="299212"/>
                    <a:pt x="299212" y="0"/>
                    <a:pt x="668401" y="0"/>
                  </a:cubicBezTo>
                  <a:lnTo>
                    <a:pt x="15757144" y="0"/>
                  </a:lnTo>
                  <a:cubicBezTo>
                    <a:pt x="16126333" y="0"/>
                    <a:pt x="16425545" y="299212"/>
                    <a:pt x="16425545" y="668401"/>
                  </a:cubicBezTo>
                  <a:lnTo>
                    <a:pt x="16425545" y="7638288"/>
                  </a:lnTo>
                  <a:cubicBezTo>
                    <a:pt x="16425545" y="8007477"/>
                    <a:pt x="16126333" y="8306689"/>
                    <a:pt x="15757144" y="8306689"/>
                  </a:cubicBezTo>
                  <a:lnTo>
                    <a:pt x="668401" y="8306689"/>
                  </a:lnTo>
                  <a:cubicBezTo>
                    <a:pt x="299212" y="8306689"/>
                    <a:pt x="0" y="8007477"/>
                    <a:pt x="0" y="7638288"/>
                  </a:cubicBezTo>
                  <a:close/>
                </a:path>
              </a:pathLst>
            </a:custGeom>
            <a:solidFill>
              <a:srgbClr val="3F3FD8"/>
            </a:solidFill>
          </p:spPr>
        </p:sp>
      </p:grpSp>
      <p:sp>
        <p:nvSpPr>
          <p:cNvPr id="10" name="TextBox 10"/>
          <p:cNvSpPr txBox="1"/>
          <p:nvPr/>
        </p:nvSpPr>
        <p:spPr>
          <a:xfrm>
            <a:off x="1531425" y="556875"/>
            <a:ext cx="15225150" cy="1971675"/>
          </a:xfrm>
          <a:prstGeom prst="rect">
            <a:avLst/>
          </a:prstGeom>
        </p:spPr>
        <p:txBody>
          <a:bodyPr lIns="0" tIns="0" rIns="0" bIns="0" rtlCol="0" anchor="t">
            <a:spAutoFit/>
          </a:bodyPr>
          <a:lstStyle/>
          <a:p>
            <a:pPr algn="ctr">
              <a:lnSpc>
                <a:spcPts val="7680"/>
              </a:lnSpc>
            </a:pPr>
            <a:r>
              <a:rPr lang="en-US" sz="6400">
                <a:solidFill>
                  <a:srgbClr val="92F7FF"/>
                </a:solidFill>
                <a:latin typeface="Arimo Bold"/>
              </a:rPr>
              <a:t>KẾT QUẢ HUẤN LUYỆN MÔ HÌNH RANDOM FOREST</a:t>
            </a:r>
          </a:p>
        </p:txBody>
      </p:sp>
      <p:sp>
        <p:nvSpPr>
          <p:cNvPr id="11" name="Freeform 11" descr="A graph with blue and orange bars  Description automatically generated"/>
          <p:cNvSpPr/>
          <p:nvPr/>
        </p:nvSpPr>
        <p:spPr>
          <a:xfrm>
            <a:off x="5003640" y="2760360"/>
            <a:ext cx="8280720" cy="5759628"/>
          </a:xfrm>
          <a:custGeom>
            <a:avLst/>
            <a:gdLst/>
            <a:ahLst/>
            <a:cxnLst/>
            <a:rect l="l" t="t" r="r" b="b"/>
            <a:pathLst>
              <a:path w="8280720" h="5759628">
                <a:moveTo>
                  <a:pt x="0" y="0"/>
                </a:moveTo>
                <a:lnTo>
                  <a:pt x="8280720" y="0"/>
                </a:lnTo>
                <a:lnTo>
                  <a:pt x="8280720" y="5759628"/>
                </a:lnTo>
                <a:lnTo>
                  <a:pt x="0" y="5759628"/>
                </a:lnTo>
                <a:lnTo>
                  <a:pt x="0" y="0"/>
                </a:lnTo>
                <a:close/>
              </a:path>
            </a:pathLst>
          </a:custGeom>
          <a:blipFill>
            <a:blip r:embed="rId15"/>
            <a:stretch>
              <a:fillRect b="-101"/>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D092A">
                <a:alpha val="100000"/>
              </a:srgbClr>
            </a:gs>
            <a:gs pos="100000">
              <a:srgbClr val="3333B8">
                <a:alpha val="100000"/>
              </a:srgbClr>
            </a:gs>
          </a:gsLst>
          <a:lin ang="18900044"/>
        </a:gradFill>
        <a:effectLst/>
      </p:bgPr>
    </p:bg>
    <p:spTree>
      <p:nvGrpSpPr>
        <p:cNvPr id="1" name=""/>
        <p:cNvGrpSpPr/>
        <p:nvPr/>
      </p:nvGrpSpPr>
      <p:grpSpPr>
        <a:xfrm>
          <a:off x="0" y="0"/>
          <a:ext cx="0" cy="0"/>
          <a:chOff x="0" y="0"/>
          <a:chExt cx="0" cy="0"/>
        </a:xfrm>
      </p:grpSpPr>
      <p:sp>
        <p:nvSpPr>
          <p:cNvPr id="2" name="Freeform 2"/>
          <p:cNvSpPr/>
          <p:nvPr/>
        </p:nvSpPr>
        <p:spPr>
          <a:xfrm>
            <a:off x="9813076" y="-10034950"/>
            <a:ext cx="16086950" cy="16086950"/>
          </a:xfrm>
          <a:custGeom>
            <a:avLst/>
            <a:gdLst/>
            <a:ahLst/>
            <a:cxnLst/>
            <a:rect l="l" t="t" r="r" b="b"/>
            <a:pathLst>
              <a:path w="16086950" h="16086950">
                <a:moveTo>
                  <a:pt x="0" y="0"/>
                </a:moveTo>
                <a:lnTo>
                  <a:pt x="16086950" y="0"/>
                </a:lnTo>
                <a:lnTo>
                  <a:pt x="16086950" y="16086950"/>
                </a:lnTo>
                <a:lnTo>
                  <a:pt x="0" y="1608695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 name="Freeform 3"/>
          <p:cNvSpPr/>
          <p:nvPr/>
        </p:nvSpPr>
        <p:spPr>
          <a:xfrm>
            <a:off x="1102374" y="387398"/>
            <a:ext cx="1219080" cy="1167148"/>
          </a:xfrm>
          <a:custGeom>
            <a:avLst/>
            <a:gdLst/>
            <a:ahLst/>
            <a:cxnLst/>
            <a:rect l="l" t="t" r="r" b="b"/>
            <a:pathLst>
              <a:path w="1219080" h="1167148">
                <a:moveTo>
                  <a:pt x="0" y="0"/>
                </a:moveTo>
                <a:lnTo>
                  <a:pt x="1219080" y="0"/>
                </a:lnTo>
                <a:lnTo>
                  <a:pt x="1219080" y="1167148"/>
                </a:lnTo>
                <a:lnTo>
                  <a:pt x="0" y="116714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4" name="Freeform 4"/>
          <p:cNvSpPr/>
          <p:nvPr/>
        </p:nvSpPr>
        <p:spPr>
          <a:xfrm>
            <a:off x="304256" y="8914204"/>
            <a:ext cx="1263820" cy="915578"/>
          </a:xfrm>
          <a:custGeom>
            <a:avLst/>
            <a:gdLst/>
            <a:ahLst/>
            <a:cxnLst/>
            <a:rect l="l" t="t" r="r" b="b"/>
            <a:pathLst>
              <a:path w="1263820" h="915578">
                <a:moveTo>
                  <a:pt x="0" y="0"/>
                </a:moveTo>
                <a:lnTo>
                  <a:pt x="1263820" y="0"/>
                </a:lnTo>
                <a:lnTo>
                  <a:pt x="1263820" y="915578"/>
                </a:lnTo>
                <a:lnTo>
                  <a:pt x="0" y="91557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5" name="Freeform 5"/>
          <p:cNvSpPr/>
          <p:nvPr/>
        </p:nvSpPr>
        <p:spPr>
          <a:xfrm>
            <a:off x="8350724" y="329498"/>
            <a:ext cx="9400522" cy="9677824"/>
          </a:xfrm>
          <a:custGeom>
            <a:avLst/>
            <a:gdLst/>
            <a:ahLst/>
            <a:cxnLst/>
            <a:rect l="l" t="t" r="r" b="b"/>
            <a:pathLst>
              <a:path w="9400522" h="9677824">
                <a:moveTo>
                  <a:pt x="0" y="0"/>
                </a:moveTo>
                <a:lnTo>
                  <a:pt x="9400522" y="0"/>
                </a:lnTo>
                <a:lnTo>
                  <a:pt x="9400522" y="9677824"/>
                </a:lnTo>
                <a:lnTo>
                  <a:pt x="0" y="9677824"/>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6" name="TextBox 6"/>
          <p:cNvSpPr txBox="1"/>
          <p:nvPr/>
        </p:nvSpPr>
        <p:spPr>
          <a:xfrm>
            <a:off x="1540950" y="1141650"/>
            <a:ext cx="15225150" cy="802125"/>
          </a:xfrm>
          <a:prstGeom prst="rect">
            <a:avLst/>
          </a:prstGeom>
        </p:spPr>
        <p:txBody>
          <a:bodyPr lIns="0" tIns="0" rIns="0" bIns="0" rtlCol="0" anchor="t">
            <a:spAutoFit/>
          </a:bodyPr>
          <a:lstStyle/>
          <a:p>
            <a:pPr algn="ctr">
              <a:lnSpc>
                <a:spcPts val="7680"/>
              </a:lnSpc>
            </a:pPr>
            <a:r>
              <a:rPr lang="en-US" sz="6400">
                <a:solidFill>
                  <a:srgbClr val="92F7FF"/>
                </a:solidFill>
                <a:latin typeface="Arimo Bold"/>
              </a:rPr>
              <a:t>NỘI DUNG</a:t>
            </a:r>
          </a:p>
        </p:txBody>
      </p:sp>
      <p:graphicFrame>
        <p:nvGraphicFramePr>
          <p:cNvPr id="7" name="Table 7"/>
          <p:cNvGraphicFramePr>
            <a:graphicFrameLocks noGrp="1"/>
          </p:cNvGraphicFramePr>
          <p:nvPr/>
        </p:nvGraphicFramePr>
        <p:xfrm>
          <a:off x="3578824" y="3484802"/>
          <a:ext cx="11099800" cy="3810000"/>
        </p:xfrm>
        <a:graphic>
          <a:graphicData uri="http://schemas.openxmlformats.org/drawingml/2006/table">
            <a:tbl>
              <a:tblPr/>
              <a:tblGrid>
                <a:gridCol w="3307322">
                  <a:extLst>
                    <a:ext uri="{9D8B030D-6E8A-4147-A177-3AD203B41FA5}">
                      <a16:colId xmlns:a16="http://schemas.microsoft.com/office/drawing/2014/main" val="20000"/>
                    </a:ext>
                  </a:extLst>
                </a:gridCol>
                <a:gridCol w="7792478">
                  <a:extLst>
                    <a:ext uri="{9D8B030D-6E8A-4147-A177-3AD203B41FA5}">
                      <a16:colId xmlns:a16="http://schemas.microsoft.com/office/drawing/2014/main" val="20001"/>
                    </a:ext>
                  </a:extLst>
                </a:gridCol>
              </a:tblGrid>
              <a:tr h="762000">
                <a:tc gridSpan="2">
                  <a:txBody>
                    <a:bodyPr/>
                    <a:lstStyle/>
                    <a:p>
                      <a:pPr algn="ctr">
                        <a:lnSpc>
                          <a:spcPts val="2639"/>
                        </a:lnSpc>
                        <a:defRPr/>
                      </a:pPr>
                      <a:r>
                        <a:rPr lang="en-US" sz="2199">
                          <a:solidFill>
                            <a:srgbClr val="92F7FF"/>
                          </a:solidFill>
                          <a:latin typeface="Arimo Bold"/>
                        </a:rPr>
                        <a:t>LỜI MỞ ĐẦU</a:t>
                      </a:r>
                      <a:endParaRPr lang="en-US" sz="1100"/>
                    </a:p>
                  </a:txBody>
                  <a:tcPr marL="91425" marR="91425" marT="91425" marB="914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hMerge="1">
                  <a:txBody>
                    <a:bodyPr/>
                    <a:lstStyle/>
                    <a:p>
                      <a:pPr algn="ctr">
                        <a:lnSpc>
                          <a:spcPts val="2639"/>
                        </a:lnSpc>
                        <a:defRPr/>
                      </a:pPr>
                      <a:r>
                        <a:rPr lang="en-US" sz="2199">
                          <a:solidFill>
                            <a:srgbClr val="92F7FF"/>
                          </a:solidFill>
                          <a:latin typeface="Arimo Bold"/>
                        </a:rPr>
                        <a:t>LỜI MỞ ĐẦU</a:t>
                      </a:r>
                      <a:endParaRPr lang="en-US" sz="1100"/>
                    </a:p>
                  </a:txBody>
                  <a:tcPr marL="91425" marR="91425" marT="91425" marB="914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762000">
                <a:tc>
                  <a:txBody>
                    <a:bodyPr/>
                    <a:lstStyle/>
                    <a:p>
                      <a:pPr algn="ctr">
                        <a:lnSpc>
                          <a:spcPts val="2640"/>
                        </a:lnSpc>
                        <a:defRPr/>
                      </a:pPr>
                      <a:r>
                        <a:rPr lang="en-US" sz="2200">
                          <a:solidFill>
                            <a:srgbClr val="92F7FF"/>
                          </a:solidFill>
                          <a:latin typeface="Arimo Bold"/>
                        </a:rPr>
                        <a:t>CHƯƠNG I</a:t>
                      </a:r>
                      <a:endParaRPr lang="en-US" sz="1100"/>
                    </a:p>
                  </a:txBody>
                  <a:tcPr marL="91425" marR="91425" marT="91425" marB="914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40"/>
                        </a:lnSpc>
                        <a:defRPr/>
                      </a:pPr>
                      <a:r>
                        <a:rPr lang="en-US" sz="2200">
                          <a:solidFill>
                            <a:srgbClr val="FFFFFF"/>
                          </a:solidFill>
                          <a:latin typeface="Arimo Light"/>
                        </a:rPr>
                        <a:t>CƠ SỞ LÝ THUYẾT</a:t>
                      </a:r>
                      <a:endParaRPr lang="en-US" sz="1100"/>
                    </a:p>
                  </a:txBody>
                  <a:tcPr marL="91425" marR="91425" marT="91425" marB="914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762000">
                <a:tc>
                  <a:txBody>
                    <a:bodyPr/>
                    <a:lstStyle/>
                    <a:p>
                      <a:pPr algn="ctr">
                        <a:lnSpc>
                          <a:spcPts val="2640"/>
                        </a:lnSpc>
                        <a:defRPr/>
                      </a:pPr>
                      <a:r>
                        <a:rPr lang="en-US" sz="2200">
                          <a:solidFill>
                            <a:srgbClr val="92F7FF"/>
                          </a:solidFill>
                          <a:latin typeface="Arimo Bold"/>
                        </a:rPr>
                        <a:t>CHƯƠNG II</a:t>
                      </a:r>
                      <a:endParaRPr lang="en-US" sz="1100"/>
                    </a:p>
                  </a:txBody>
                  <a:tcPr marL="91425" marR="91425" marT="91425" marB="914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40"/>
                        </a:lnSpc>
                        <a:defRPr/>
                      </a:pPr>
                      <a:r>
                        <a:rPr lang="en-US" sz="2200">
                          <a:solidFill>
                            <a:srgbClr val="FFFFFF"/>
                          </a:solidFill>
                          <a:latin typeface="Arimo"/>
                        </a:rPr>
                        <a:t>TÌM HIỂU VỀ MÔ HÌNH</a:t>
                      </a:r>
                      <a:endParaRPr lang="en-US" sz="1100"/>
                    </a:p>
                  </a:txBody>
                  <a:tcPr marL="91425" marR="91425" marT="91425" marB="914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762000">
                <a:tc>
                  <a:txBody>
                    <a:bodyPr/>
                    <a:lstStyle/>
                    <a:p>
                      <a:pPr algn="ctr">
                        <a:lnSpc>
                          <a:spcPts val="2640"/>
                        </a:lnSpc>
                        <a:defRPr/>
                      </a:pPr>
                      <a:r>
                        <a:rPr lang="en-US" sz="2200">
                          <a:solidFill>
                            <a:srgbClr val="92F7FF"/>
                          </a:solidFill>
                          <a:latin typeface="Arimo Bold"/>
                        </a:rPr>
                        <a:t>CHƯƠNG III</a:t>
                      </a:r>
                      <a:endParaRPr lang="en-US" sz="1100"/>
                    </a:p>
                  </a:txBody>
                  <a:tcPr marL="91425" marR="91425" marT="91425" marB="914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40"/>
                        </a:lnSpc>
                        <a:defRPr/>
                      </a:pPr>
                      <a:r>
                        <a:rPr lang="en-US" sz="2200">
                          <a:solidFill>
                            <a:srgbClr val="FFFFFF"/>
                          </a:solidFill>
                          <a:latin typeface="Arimo"/>
                        </a:rPr>
                        <a:t>XÂY DỰNG BÀI TOÁN PHÁT HIỆN BỆNH CÂY CÀ CHUA</a:t>
                      </a:r>
                      <a:endParaRPr lang="en-US" sz="1100"/>
                    </a:p>
                  </a:txBody>
                  <a:tcPr marL="91425" marR="91425" marT="91425" marB="914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762000">
                <a:tc gridSpan="2">
                  <a:txBody>
                    <a:bodyPr/>
                    <a:lstStyle/>
                    <a:p>
                      <a:pPr algn="ctr">
                        <a:lnSpc>
                          <a:spcPts val="2639"/>
                        </a:lnSpc>
                        <a:defRPr/>
                      </a:pPr>
                      <a:r>
                        <a:rPr lang="en-US" sz="2199">
                          <a:solidFill>
                            <a:srgbClr val="92F7FF"/>
                          </a:solidFill>
                          <a:latin typeface="Arimo Bold"/>
                        </a:rPr>
                        <a:t>KẾT LUẬN</a:t>
                      </a:r>
                      <a:endParaRPr lang="en-US" sz="1100"/>
                    </a:p>
                  </a:txBody>
                  <a:tcPr marL="91425" marR="91425" marT="91425" marB="914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hMerge="1">
                  <a:txBody>
                    <a:bodyPr/>
                    <a:lstStyle/>
                    <a:p>
                      <a:pPr algn="ctr">
                        <a:lnSpc>
                          <a:spcPts val="2639"/>
                        </a:lnSpc>
                        <a:defRPr/>
                      </a:pPr>
                      <a:r>
                        <a:rPr lang="en-US" sz="2199">
                          <a:solidFill>
                            <a:srgbClr val="92F7FF"/>
                          </a:solidFill>
                          <a:latin typeface="Arimo Bold"/>
                        </a:rPr>
                        <a:t>KẾT LUẬN</a:t>
                      </a:r>
                      <a:endParaRPr lang="en-US" sz="1100"/>
                    </a:p>
                  </a:txBody>
                  <a:tcPr marL="91425" marR="91425" marT="91425" marB="914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D092A">
                <a:alpha val="100000"/>
              </a:srgbClr>
            </a:gs>
            <a:gs pos="100000">
              <a:srgbClr val="3333B8">
                <a:alpha val="100000"/>
              </a:srgbClr>
            </a:gs>
          </a:gsLst>
          <a:lin ang="18900044"/>
        </a:gradFill>
        <a:effectLst/>
      </p:bgPr>
    </p:bg>
    <p:spTree>
      <p:nvGrpSpPr>
        <p:cNvPr id="1" name=""/>
        <p:cNvGrpSpPr/>
        <p:nvPr/>
      </p:nvGrpSpPr>
      <p:grpSpPr>
        <a:xfrm>
          <a:off x="0" y="0"/>
          <a:ext cx="0" cy="0"/>
          <a:chOff x="0" y="0"/>
          <a:chExt cx="0" cy="0"/>
        </a:xfrm>
      </p:grpSpPr>
      <p:sp>
        <p:nvSpPr>
          <p:cNvPr id="2" name="Freeform 2"/>
          <p:cNvSpPr/>
          <p:nvPr/>
        </p:nvSpPr>
        <p:spPr>
          <a:xfrm>
            <a:off x="9601210" y="-5795728"/>
            <a:ext cx="16086950" cy="16086950"/>
          </a:xfrm>
          <a:custGeom>
            <a:avLst/>
            <a:gdLst/>
            <a:ahLst/>
            <a:cxnLst/>
            <a:rect l="l" t="t" r="r" b="b"/>
            <a:pathLst>
              <a:path w="16086950" h="16086950">
                <a:moveTo>
                  <a:pt x="0" y="0"/>
                </a:moveTo>
                <a:lnTo>
                  <a:pt x="16086950" y="0"/>
                </a:lnTo>
                <a:lnTo>
                  <a:pt x="16086950" y="16086950"/>
                </a:lnTo>
                <a:lnTo>
                  <a:pt x="0" y="1608695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 name="Freeform 3"/>
          <p:cNvSpPr/>
          <p:nvPr/>
        </p:nvSpPr>
        <p:spPr>
          <a:xfrm>
            <a:off x="1549106" y="8872604"/>
            <a:ext cx="1263820" cy="915578"/>
          </a:xfrm>
          <a:custGeom>
            <a:avLst/>
            <a:gdLst/>
            <a:ahLst/>
            <a:cxnLst/>
            <a:rect l="l" t="t" r="r" b="b"/>
            <a:pathLst>
              <a:path w="1263820" h="915578">
                <a:moveTo>
                  <a:pt x="0" y="0"/>
                </a:moveTo>
                <a:lnTo>
                  <a:pt x="1263820" y="0"/>
                </a:lnTo>
                <a:lnTo>
                  <a:pt x="1263820" y="915578"/>
                </a:lnTo>
                <a:lnTo>
                  <a:pt x="0" y="91557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4" name="Freeform 4"/>
          <p:cNvSpPr/>
          <p:nvPr/>
        </p:nvSpPr>
        <p:spPr>
          <a:xfrm>
            <a:off x="11578168" y="8603768"/>
            <a:ext cx="1296612" cy="1298562"/>
          </a:xfrm>
          <a:custGeom>
            <a:avLst/>
            <a:gdLst/>
            <a:ahLst/>
            <a:cxnLst/>
            <a:rect l="l" t="t" r="r" b="b"/>
            <a:pathLst>
              <a:path w="1296612" h="1298562">
                <a:moveTo>
                  <a:pt x="0" y="0"/>
                </a:moveTo>
                <a:lnTo>
                  <a:pt x="1296612" y="0"/>
                </a:lnTo>
                <a:lnTo>
                  <a:pt x="1296612" y="1298562"/>
                </a:lnTo>
                <a:lnTo>
                  <a:pt x="0" y="1298562"/>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5" name="Freeform 5"/>
          <p:cNvSpPr/>
          <p:nvPr/>
        </p:nvSpPr>
        <p:spPr>
          <a:xfrm>
            <a:off x="17132966" y="809974"/>
            <a:ext cx="711446" cy="3776424"/>
          </a:xfrm>
          <a:custGeom>
            <a:avLst/>
            <a:gdLst/>
            <a:ahLst/>
            <a:cxnLst/>
            <a:rect l="l" t="t" r="r" b="b"/>
            <a:pathLst>
              <a:path w="711446" h="3776424">
                <a:moveTo>
                  <a:pt x="0" y="0"/>
                </a:moveTo>
                <a:lnTo>
                  <a:pt x="711446" y="0"/>
                </a:lnTo>
                <a:lnTo>
                  <a:pt x="711446" y="3776424"/>
                </a:lnTo>
                <a:lnTo>
                  <a:pt x="0" y="3776424"/>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6" name="Freeform 6"/>
          <p:cNvSpPr/>
          <p:nvPr/>
        </p:nvSpPr>
        <p:spPr>
          <a:xfrm>
            <a:off x="338054" y="3465768"/>
            <a:ext cx="464736" cy="1947370"/>
          </a:xfrm>
          <a:custGeom>
            <a:avLst/>
            <a:gdLst/>
            <a:ahLst/>
            <a:cxnLst/>
            <a:rect l="l" t="t" r="r" b="b"/>
            <a:pathLst>
              <a:path w="464736" h="1947370">
                <a:moveTo>
                  <a:pt x="0" y="0"/>
                </a:moveTo>
                <a:lnTo>
                  <a:pt x="464736" y="0"/>
                </a:lnTo>
                <a:lnTo>
                  <a:pt x="464736" y="1947370"/>
                </a:lnTo>
                <a:lnTo>
                  <a:pt x="0" y="1947370"/>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7" name="Freeform 7"/>
          <p:cNvSpPr/>
          <p:nvPr/>
        </p:nvSpPr>
        <p:spPr>
          <a:xfrm>
            <a:off x="6087648" y="9461836"/>
            <a:ext cx="458964" cy="440510"/>
          </a:xfrm>
          <a:custGeom>
            <a:avLst/>
            <a:gdLst/>
            <a:ahLst/>
            <a:cxnLst/>
            <a:rect l="l" t="t" r="r" b="b"/>
            <a:pathLst>
              <a:path w="458964" h="440510">
                <a:moveTo>
                  <a:pt x="0" y="0"/>
                </a:moveTo>
                <a:lnTo>
                  <a:pt x="458964" y="0"/>
                </a:lnTo>
                <a:lnTo>
                  <a:pt x="458964" y="440510"/>
                </a:lnTo>
                <a:lnTo>
                  <a:pt x="0" y="440510"/>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8" name="Freeform 8"/>
          <p:cNvSpPr/>
          <p:nvPr/>
        </p:nvSpPr>
        <p:spPr>
          <a:xfrm>
            <a:off x="1102374" y="387398"/>
            <a:ext cx="1219080" cy="1167148"/>
          </a:xfrm>
          <a:custGeom>
            <a:avLst/>
            <a:gdLst/>
            <a:ahLst/>
            <a:cxnLst/>
            <a:rect l="l" t="t" r="r" b="b"/>
            <a:pathLst>
              <a:path w="1219080" h="1167148">
                <a:moveTo>
                  <a:pt x="0" y="0"/>
                </a:moveTo>
                <a:lnTo>
                  <a:pt x="1219080" y="0"/>
                </a:lnTo>
                <a:lnTo>
                  <a:pt x="1219080" y="1167148"/>
                </a:lnTo>
                <a:lnTo>
                  <a:pt x="0" y="1167148"/>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p:spPr>
      </p:sp>
      <p:sp>
        <p:nvSpPr>
          <p:cNvPr id="9" name="TextBox 9"/>
          <p:cNvSpPr txBox="1"/>
          <p:nvPr/>
        </p:nvSpPr>
        <p:spPr>
          <a:xfrm>
            <a:off x="1531425" y="1042650"/>
            <a:ext cx="15225150" cy="1000125"/>
          </a:xfrm>
          <a:prstGeom prst="rect">
            <a:avLst/>
          </a:prstGeom>
        </p:spPr>
        <p:txBody>
          <a:bodyPr lIns="0" tIns="0" rIns="0" bIns="0" rtlCol="0" anchor="t">
            <a:spAutoFit/>
          </a:bodyPr>
          <a:lstStyle/>
          <a:p>
            <a:pPr algn="ctr">
              <a:lnSpc>
                <a:spcPts val="7680"/>
              </a:lnSpc>
            </a:pPr>
            <a:r>
              <a:rPr lang="en-US" sz="6400">
                <a:solidFill>
                  <a:srgbClr val="92F7FF"/>
                </a:solidFill>
                <a:latin typeface="Arimo Bold"/>
              </a:rPr>
              <a:t>SO SÁNH 2 MÔ HÌNH</a:t>
            </a:r>
          </a:p>
        </p:txBody>
      </p:sp>
      <p:grpSp>
        <p:nvGrpSpPr>
          <p:cNvPr id="10" name="Group 10"/>
          <p:cNvGrpSpPr/>
          <p:nvPr/>
        </p:nvGrpSpPr>
        <p:grpSpPr>
          <a:xfrm>
            <a:off x="2984400" y="2525150"/>
            <a:ext cx="12319200" cy="6230050"/>
            <a:chOff x="0" y="0"/>
            <a:chExt cx="16425600" cy="8306733"/>
          </a:xfrm>
        </p:grpSpPr>
        <p:sp>
          <p:nvSpPr>
            <p:cNvPr id="11" name="Freeform 11"/>
            <p:cNvSpPr/>
            <p:nvPr/>
          </p:nvSpPr>
          <p:spPr>
            <a:xfrm>
              <a:off x="0" y="0"/>
              <a:ext cx="16425545" cy="8306689"/>
            </a:xfrm>
            <a:custGeom>
              <a:avLst/>
              <a:gdLst/>
              <a:ahLst/>
              <a:cxnLst/>
              <a:rect l="l" t="t" r="r" b="b"/>
              <a:pathLst>
                <a:path w="16425545" h="8306689">
                  <a:moveTo>
                    <a:pt x="0" y="668401"/>
                  </a:moveTo>
                  <a:cubicBezTo>
                    <a:pt x="0" y="299212"/>
                    <a:pt x="299212" y="0"/>
                    <a:pt x="668401" y="0"/>
                  </a:cubicBezTo>
                  <a:lnTo>
                    <a:pt x="15757144" y="0"/>
                  </a:lnTo>
                  <a:cubicBezTo>
                    <a:pt x="16126333" y="0"/>
                    <a:pt x="16425545" y="299212"/>
                    <a:pt x="16425545" y="668401"/>
                  </a:cubicBezTo>
                  <a:lnTo>
                    <a:pt x="16425545" y="7638288"/>
                  </a:lnTo>
                  <a:cubicBezTo>
                    <a:pt x="16425545" y="8007477"/>
                    <a:pt x="16126333" y="8306689"/>
                    <a:pt x="15757144" y="8306689"/>
                  </a:cubicBezTo>
                  <a:lnTo>
                    <a:pt x="668401" y="8306689"/>
                  </a:lnTo>
                  <a:cubicBezTo>
                    <a:pt x="299212" y="8306689"/>
                    <a:pt x="0" y="8007477"/>
                    <a:pt x="0" y="7638288"/>
                  </a:cubicBezTo>
                  <a:close/>
                </a:path>
              </a:pathLst>
            </a:custGeom>
            <a:solidFill>
              <a:srgbClr val="3F3FD8"/>
            </a:solidFill>
          </p:spPr>
        </p:sp>
      </p:grpSp>
      <p:sp>
        <p:nvSpPr>
          <p:cNvPr id="12" name="TextBox 12"/>
          <p:cNvSpPr txBox="1"/>
          <p:nvPr/>
        </p:nvSpPr>
        <p:spPr>
          <a:xfrm>
            <a:off x="3296226" y="3297796"/>
            <a:ext cx="11548738" cy="4880445"/>
          </a:xfrm>
          <a:prstGeom prst="rect">
            <a:avLst/>
          </a:prstGeom>
        </p:spPr>
        <p:txBody>
          <a:bodyPr lIns="0" tIns="0" rIns="0" bIns="0" rtlCol="0" anchor="t">
            <a:spAutoFit/>
          </a:bodyPr>
          <a:lstStyle/>
          <a:p>
            <a:pPr algn="ctr">
              <a:lnSpc>
                <a:spcPts val="3824"/>
              </a:lnSpc>
            </a:pPr>
            <a:r>
              <a:rPr lang="en-US" sz="3186">
                <a:solidFill>
                  <a:srgbClr val="FFFFFF"/>
                </a:solidFill>
                <a:latin typeface="Arimo Light"/>
              </a:rPr>
              <a:t>Random Forest cũng có hiệu suất tốt, nhưng không bằng mô hình VGG-16 trong bài toán này.</a:t>
            </a:r>
          </a:p>
          <a:p>
            <a:pPr algn="ctr">
              <a:lnSpc>
                <a:spcPts val="3824"/>
              </a:lnSpc>
            </a:pPr>
            <a:r>
              <a:rPr lang="en-US" sz="3186">
                <a:solidFill>
                  <a:srgbClr val="FFFFFF"/>
                </a:solidFill>
                <a:latin typeface="Arimo Light"/>
              </a:rPr>
              <a:t>Mô hình VGG-16 huấn luyện lâu hơn, đòi hỏi nhiều hơn về phần cứng, từ đó đặt ra thêm một khả năng mở rộng bài toán trong tương lai khi có một phần cứng đủ mạnh</a:t>
            </a:r>
          </a:p>
          <a:p>
            <a:pPr algn="ctr">
              <a:lnSpc>
                <a:spcPts val="3824"/>
              </a:lnSpc>
            </a:pPr>
            <a:r>
              <a:rPr lang="en-US" sz="3186">
                <a:solidFill>
                  <a:srgbClr val="FFFFFF"/>
                </a:solidFill>
                <a:latin typeface="Arimo Light"/>
              </a:rPr>
              <a:t>Mô hình Random Forest huấn.</a:t>
            </a:r>
          </a:p>
          <a:p>
            <a:pPr algn="ctr">
              <a:lnSpc>
                <a:spcPts val="3824"/>
              </a:lnSpc>
            </a:pPr>
            <a:r>
              <a:rPr lang="en-US" sz="3186">
                <a:solidFill>
                  <a:srgbClr val="FFFFFF"/>
                </a:solidFill>
                <a:latin typeface="Arimo Light"/>
              </a:rPr>
              <a:t>Mô hình Random Forest huấn luyện nhanh hơn, nhưng hiệu suất không cao bằng VGG-16. Và khi bài toán được nhân rộng nhiều nhãn, dữ liệu lớn hơn thì hiệu suất của Random Forest cũng sẽ yếu đi.</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D092A">
                <a:alpha val="100000"/>
              </a:srgbClr>
            </a:gs>
            <a:gs pos="100000">
              <a:srgbClr val="3333B8">
                <a:alpha val="100000"/>
              </a:srgbClr>
            </a:gs>
          </a:gsLst>
          <a:lin ang="18900044"/>
        </a:gradFill>
        <a:effectLst/>
      </p:bgPr>
    </p:bg>
    <p:spTree>
      <p:nvGrpSpPr>
        <p:cNvPr id="1" name=""/>
        <p:cNvGrpSpPr/>
        <p:nvPr/>
      </p:nvGrpSpPr>
      <p:grpSpPr>
        <a:xfrm>
          <a:off x="0" y="0"/>
          <a:ext cx="0" cy="0"/>
          <a:chOff x="0" y="0"/>
          <a:chExt cx="0" cy="0"/>
        </a:xfrm>
      </p:grpSpPr>
      <p:sp>
        <p:nvSpPr>
          <p:cNvPr id="2" name="Freeform 2"/>
          <p:cNvSpPr/>
          <p:nvPr/>
        </p:nvSpPr>
        <p:spPr>
          <a:xfrm>
            <a:off x="9601210" y="-5795728"/>
            <a:ext cx="16086950" cy="16086950"/>
          </a:xfrm>
          <a:custGeom>
            <a:avLst/>
            <a:gdLst/>
            <a:ahLst/>
            <a:cxnLst/>
            <a:rect l="l" t="t" r="r" b="b"/>
            <a:pathLst>
              <a:path w="16086950" h="16086950">
                <a:moveTo>
                  <a:pt x="0" y="0"/>
                </a:moveTo>
                <a:lnTo>
                  <a:pt x="16086950" y="0"/>
                </a:lnTo>
                <a:lnTo>
                  <a:pt x="16086950" y="16086950"/>
                </a:lnTo>
                <a:lnTo>
                  <a:pt x="0" y="1608695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 name="Freeform 3"/>
          <p:cNvSpPr/>
          <p:nvPr/>
        </p:nvSpPr>
        <p:spPr>
          <a:xfrm>
            <a:off x="1549106" y="8872604"/>
            <a:ext cx="1263820" cy="915578"/>
          </a:xfrm>
          <a:custGeom>
            <a:avLst/>
            <a:gdLst/>
            <a:ahLst/>
            <a:cxnLst/>
            <a:rect l="l" t="t" r="r" b="b"/>
            <a:pathLst>
              <a:path w="1263820" h="915578">
                <a:moveTo>
                  <a:pt x="0" y="0"/>
                </a:moveTo>
                <a:lnTo>
                  <a:pt x="1263820" y="0"/>
                </a:lnTo>
                <a:lnTo>
                  <a:pt x="1263820" y="915578"/>
                </a:lnTo>
                <a:lnTo>
                  <a:pt x="0" y="91557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4" name="Freeform 4"/>
          <p:cNvSpPr/>
          <p:nvPr/>
        </p:nvSpPr>
        <p:spPr>
          <a:xfrm>
            <a:off x="11578168" y="8603768"/>
            <a:ext cx="1296612" cy="1298562"/>
          </a:xfrm>
          <a:custGeom>
            <a:avLst/>
            <a:gdLst/>
            <a:ahLst/>
            <a:cxnLst/>
            <a:rect l="l" t="t" r="r" b="b"/>
            <a:pathLst>
              <a:path w="1296612" h="1298562">
                <a:moveTo>
                  <a:pt x="0" y="0"/>
                </a:moveTo>
                <a:lnTo>
                  <a:pt x="1296612" y="0"/>
                </a:lnTo>
                <a:lnTo>
                  <a:pt x="1296612" y="1298562"/>
                </a:lnTo>
                <a:lnTo>
                  <a:pt x="0" y="1298562"/>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5" name="Freeform 5"/>
          <p:cNvSpPr/>
          <p:nvPr/>
        </p:nvSpPr>
        <p:spPr>
          <a:xfrm>
            <a:off x="17132966" y="809974"/>
            <a:ext cx="711446" cy="3776424"/>
          </a:xfrm>
          <a:custGeom>
            <a:avLst/>
            <a:gdLst/>
            <a:ahLst/>
            <a:cxnLst/>
            <a:rect l="l" t="t" r="r" b="b"/>
            <a:pathLst>
              <a:path w="711446" h="3776424">
                <a:moveTo>
                  <a:pt x="0" y="0"/>
                </a:moveTo>
                <a:lnTo>
                  <a:pt x="711446" y="0"/>
                </a:lnTo>
                <a:lnTo>
                  <a:pt x="711446" y="3776424"/>
                </a:lnTo>
                <a:lnTo>
                  <a:pt x="0" y="3776424"/>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6" name="Freeform 6"/>
          <p:cNvSpPr/>
          <p:nvPr/>
        </p:nvSpPr>
        <p:spPr>
          <a:xfrm>
            <a:off x="338054" y="3465768"/>
            <a:ext cx="464736" cy="1947370"/>
          </a:xfrm>
          <a:custGeom>
            <a:avLst/>
            <a:gdLst/>
            <a:ahLst/>
            <a:cxnLst/>
            <a:rect l="l" t="t" r="r" b="b"/>
            <a:pathLst>
              <a:path w="464736" h="1947370">
                <a:moveTo>
                  <a:pt x="0" y="0"/>
                </a:moveTo>
                <a:lnTo>
                  <a:pt x="464736" y="0"/>
                </a:lnTo>
                <a:lnTo>
                  <a:pt x="464736" y="1947370"/>
                </a:lnTo>
                <a:lnTo>
                  <a:pt x="0" y="1947370"/>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7" name="Freeform 7"/>
          <p:cNvSpPr/>
          <p:nvPr/>
        </p:nvSpPr>
        <p:spPr>
          <a:xfrm>
            <a:off x="6087648" y="9461836"/>
            <a:ext cx="458964" cy="440510"/>
          </a:xfrm>
          <a:custGeom>
            <a:avLst/>
            <a:gdLst/>
            <a:ahLst/>
            <a:cxnLst/>
            <a:rect l="l" t="t" r="r" b="b"/>
            <a:pathLst>
              <a:path w="458964" h="440510">
                <a:moveTo>
                  <a:pt x="0" y="0"/>
                </a:moveTo>
                <a:lnTo>
                  <a:pt x="458964" y="0"/>
                </a:lnTo>
                <a:lnTo>
                  <a:pt x="458964" y="440510"/>
                </a:lnTo>
                <a:lnTo>
                  <a:pt x="0" y="440510"/>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8" name="Freeform 8"/>
          <p:cNvSpPr/>
          <p:nvPr/>
        </p:nvSpPr>
        <p:spPr>
          <a:xfrm>
            <a:off x="1102374" y="387398"/>
            <a:ext cx="1219080" cy="1167148"/>
          </a:xfrm>
          <a:custGeom>
            <a:avLst/>
            <a:gdLst/>
            <a:ahLst/>
            <a:cxnLst/>
            <a:rect l="l" t="t" r="r" b="b"/>
            <a:pathLst>
              <a:path w="1219080" h="1167148">
                <a:moveTo>
                  <a:pt x="0" y="0"/>
                </a:moveTo>
                <a:lnTo>
                  <a:pt x="1219080" y="0"/>
                </a:lnTo>
                <a:lnTo>
                  <a:pt x="1219080" y="1167148"/>
                </a:lnTo>
                <a:lnTo>
                  <a:pt x="0" y="1167148"/>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p:spPr>
      </p:sp>
      <p:sp>
        <p:nvSpPr>
          <p:cNvPr id="9" name="TextBox 9"/>
          <p:cNvSpPr txBox="1"/>
          <p:nvPr/>
        </p:nvSpPr>
        <p:spPr>
          <a:xfrm>
            <a:off x="1531425" y="1141650"/>
            <a:ext cx="15225150" cy="802125"/>
          </a:xfrm>
          <a:prstGeom prst="rect">
            <a:avLst/>
          </a:prstGeom>
        </p:spPr>
        <p:txBody>
          <a:bodyPr lIns="0" tIns="0" rIns="0" bIns="0" rtlCol="0" anchor="t">
            <a:spAutoFit/>
          </a:bodyPr>
          <a:lstStyle/>
          <a:p>
            <a:pPr algn="ctr">
              <a:lnSpc>
                <a:spcPts val="7680"/>
              </a:lnSpc>
            </a:pPr>
            <a:r>
              <a:rPr lang="en-US" sz="6400">
                <a:solidFill>
                  <a:srgbClr val="92F7FF"/>
                </a:solidFill>
                <a:latin typeface="Arimo Bold"/>
              </a:rPr>
              <a:t>SO SÁNH 2 MÔ HÌNH</a:t>
            </a:r>
          </a:p>
        </p:txBody>
      </p:sp>
      <p:grpSp>
        <p:nvGrpSpPr>
          <p:cNvPr id="10" name="Group 10"/>
          <p:cNvGrpSpPr/>
          <p:nvPr/>
        </p:nvGrpSpPr>
        <p:grpSpPr>
          <a:xfrm>
            <a:off x="2192400" y="3168000"/>
            <a:ext cx="6706800" cy="4593600"/>
            <a:chOff x="0" y="0"/>
            <a:chExt cx="8942400" cy="6124800"/>
          </a:xfrm>
        </p:grpSpPr>
        <p:sp>
          <p:nvSpPr>
            <p:cNvPr id="11" name="Freeform 11"/>
            <p:cNvSpPr/>
            <p:nvPr/>
          </p:nvSpPr>
          <p:spPr>
            <a:xfrm>
              <a:off x="0" y="0"/>
              <a:ext cx="8942451" cy="6124829"/>
            </a:xfrm>
            <a:custGeom>
              <a:avLst/>
              <a:gdLst/>
              <a:ahLst/>
              <a:cxnLst/>
              <a:rect l="l" t="t" r="r" b="b"/>
              <a:pathLst>
                <a:path w="8942451" h="6124829">
                  <a:moveTo>
                    <a:pt x="0" y="492887"/>
                  </a:moveTo>
                  <a:cubicBezTo>
                    <a:pt x="0" y="220599"/>
                    <a:pt x="220599" y="0"/>
                    <a:pt x="492887" y="0"/>
                  </a:cubicBezTo>
                  <a:lnTo>
                    <a:pt x="8449564" y="0"/>
                  </a:lnTo>
                  <a:cubicBezTo>
                    <a:pt x="8721725" y="0"/>
                    <a:pt x="8942451" y="220599"/>
                    <a:pt x="8942451" y="492887"/>
                  </a:cubicBezTo>
                  <a:lnTo>
                    <a:pt x="8942451" y="5631942"/>
                  </a:lnTo>
                  <a:cubicBezTo>
                    <a:pt x="8942451" y="5904103"/>
                    <a:pt x="8721852" y="6124829"/>
                    <a:pt x="8449564" y="6124829"/>
                  </a:cubicBezTo>
                  <a:lnTo>
                    <a:pt x="492887" y="6124829"/>
                  </a:lnTo>
                  <a:cubicBezTo>
                    <a:pt x="220599" y="6124829"/>
                    <a:pt x="0" y="5904103"/>
                    <a:pt x="0" y="5631942"/>
                  </a:cubicBezTo>
                  <a:close/>
                </a:path>
              </a:pathLst>
            </a:custGeom>
            <a:solidFill>
              <a:srgbClr val="3F3FD8"/>
            </a:solidFill>
          </p:spPr>
        </p:sp>
      </p:grpSp>
      <p:sp>
        <p:nvSpPr>
          <p:cNvPr id="12" name="TextBox 12"/>
          <p:cNvSpPr txBox="1"/>
          <p:nvPr/>
        </p:nvSpPr>
        <p:spPr>
          <a:xfrm>
            <a:off x="2514229" y="5184115"/>
            <a:ext cx="6048746" cy="857250"/>
          </a:xfrm>
          <a:prstGeom prst="rect">
            <a:avLst/>
          </a:prstGeom>
        </p:spPr>
        <p:txBody>
          <a:bodyPr lIns="0" tIns="0" rIns="0" bIns="0" rtlCol="0" anchor="t">
            <a:spAutoFit/>
          </a:bodyPr>
          <a:lstStyle/>
          <a:p>
            <a:pPr algn="l">
              <a:lnSpc>
                <a:spcPts val="3359"/>
              </a:lnSpc>
            </a:pPr>
            <a:r>
              <a:rPr lang="en-US" sz="2799">
                <a:solidFill>
                  <a:srgbClr val="FFFFFF"/>
                </a:solidFill>
                <a:latin typeface="Arimo Light"/>
              </a:rPr>
              <a:t>- Đòi Hỏi Dữ Liệu Lớn và Đa Dạng</a:t>
            </a:r>
          </a:p>
          <a:p>
            <a:pPr algn="l">
              <a:lnSpc>
                <a:spcPts val="3359"/>
              </a:lnSpc>
            </a:pPr>
            <a:r>
              <a:rPr lang="en-US" sz="2799">
                <a:solidFill>
                  <a:srgbClr val="FFFFFF"/>
                </a:solidFill>
                <a:latin typeface="Arimo Light"/>
              </a:rPr>
              <a:t>- Yêu Cầu Phần Cứng Mạnh Mẽ</a:t>
            </a:r>
          </a:p>
        </p:txBody>
      </p:sp>
      <p:grpSp>
        <p:nvGrpSpPr>
          <p:cNvPr id="13" name="Group 13"/>
          <p:cNvGrpSpPr/>
          <p:nvPr/>
        </p:nvGrpSpPr>
        <p:grpSpPr>
          <a:xfrm>
            <a:off x="9633600" y="3122930"/>
            <a:ext cx="6706800" cy="4593600"/>
            <a:chOff x="0" y="0"/>
            <a:chExt cx="8942400" cy="6124800"/>
          </a:xfrm>
        </p:grpSpPr>
        <p:sp>
          <p:nvSpPr>
            <p:cNvPr id="14" name="Freeform 14"/>
            <p:cNvSpPr/>
            <p:nvPr/>
          </p:nvSpPr>
          <p:spPr>
            <a:xfrm>
              <a:off x="0" y="0"/>
              <a:ext cx="8942451" cy="6124829"/>
            </a:xfrm>
            <a:custGeom>
              <a:avLst/>
              <a:gdLst/>
              <a:ahLst/>
              <a:cxnLst/>
              <a:rect l="l" t="t" r="r" b="b"/>
              <a:pathLst>
                <a:path w="8942451" h="6124829">
                  <a:moveTo>
                    <a:pt x="0" y="492887"/>
                  </a:moveTo>
                  <a:cubicBezTo>
                    <a:pt x="0" y="220599"/>
                    <a:pt x="220599" y="0"/>
                    <a:pt x="492887" y="0"/>
                  </a:cubicBezTo>
                  <a:lnTo>
                    <a:pt x="8449564" y="0"/>
                  </a:lnTo>
                  <a:cubicBezTo>
                    <a:pt x="8721725" y="0"/>
                    <a:pt x="8942451" y="220599"/>
                    <a:pt x="8942451" y="492887"/>
                  </a:cubicBezTo>
                  <a:lnTo>
                    <a:pt x="8942451" y="5631942"/>
                  </a:lnTo>
                  <a:cubicBezTo>
                    <a:pt x="8942451" y="5904103"/>
                    <a:pt x="8721852" y="6124829"/>
                    <a:pt x="8449564" y="6124829"/>
                  </a:cubicBezTo>
                  <a:lnTo>
                    <a:pt x="492887" y="6124829"/>
                  </a:lnTo>
                  <a:cubicBezTo>
                    <a:pt x="220599" y="6124829"/>
                    <a:pt x="0" y="5904103"/>
                    <a:pt x="0" y="5631942"/>
                  </a:cubicBezTo>
                  <a:close/>
                </a:path>
              </a:pathLst>
            </a:custGeom>
            <a:solidFill>
              <a:srgbClr val="3F3FD8"/>
            </a:solidFill>
          </p:spPr>
        </p:sp>
      </p:grpSp>
      <p:sp>
        <p:nvSpPr>
          <p:cNvPr id="15" name="TextBox 15"/>
          <p:cNvSpPr txBox="1"/>
          <p:nvPr/>
        </p:nvSpPr>
        <p:spPr>
          <a:xfrm>
            <a:off x="9955429" y="4719945"/>
            <a:ext cx="6048746" cy="1695450"/>
          </a:xfrm>
          <a:prstGeom prst="rect">
            <a:avLst/>
          </a:prstGeom>
        </p:spPr>
        <p:txBody>
          <a:bodyPr lIns="0" tIns="0" rIns="0" bIns="0" rtlCol="0" anchor="t">
            <a:spAutoFit/>
          </a:bodyPr>
          <a:lstStyle/>
          <a:p>
            <a:pPr algn="l">
              <a:lnSpc>
                <a:spcPts val="3359"/>
              </a:lnSpc>
            </a:pPr>
            <a:endParaRPr/>
          </a:p>
          <a:p>
            <a:pPr algn="l">
              <a:lnSpc>
                <a:spcPts val="3359"/>
              </a:lnSpc>
            </a:pPr>
            <a:r>
              <a:rPr lang="en-US" sz="2799">
                <a:solidFill>
                  <a:srgbClr val="FFFFFF"/>
                </a:solidFill>
                <a:latin typeface="Arimo Light"/>
              </a:rPr>
              <a:t>- Không thích ứng tốt với dữ liệu lớn</a:t>
            </a:r>
          </a:p>
          <a:p>
            <a:pPr algn="l">
              <a:lnSpc>
                <a:spcPts val="3359"/>
              </a:lnSpc>
            </a:pPr>
            <a:r>
              <a:rPr lang="en-US" sz="2799">
                <a:solidFill>
                  <a:srgbClr val="FFFFFF"/>
                </a:solidFill>
                <a:latin typeface="Arimo Light"/>
              </a:rPr>
              <a:t>- Không hiệu quả với dữ liệu có chiều sâu</a:t>
            </a:r>
          </a:p>
        </p:txBody>
      </p:sp>
      <p:sp>
        <p:nvSpPr>
          <p:cNvPr id="16" name="TextBox 16"/>
          <p:cNvSpPr txBox="1"/>
          <p:nvPr/>
        </p:nvSpPr>
        <p:spPr>
          <a:xfrm>
            <a:off x="2995684" y="3663276"/>
            <a:ext cx="4846350" cy="476250"/>
          </a:xfrm>
          <a:prstGeom prst="rect">
            <a:avLst/>
          </a:prstGeom>
        </p:spPr>
        <p:txBody>
          <a:bodyPr lIns="0" tIns="0" rIns="0" bIns="0" rtlCol="0" anchor="t">
            <a:spAutoFit/>
          </a:bodyPr>
          <a:lstStyle/>
          <a:p>
            <a:pPr algn="ctr">
              <a:lnSpc>
                <a:spcPts val="3600"/>
              </a:lnSpc>
            </a:pPr>
            <a:r>
              <a:rPr lang="en-US" sz="3000">
                <a:solidFill>
                  <a:srgbClr val="92F7FF"/>
                </a:solidFill>
                <a:latin typeface="Arimo Bold"/>
              </a:rPr>
              <a:t>Điểm yếu của VGG-16</a:t>
            </a:r>
          </a:p>
        </p:txBody>
      </p:sp>
      <p:sp>
        <p:nvSpPr>
          <p:cNvPr id="17" name="TextBox 17"/>
          <p:cNvSpPr txBox="1"/>
          <p:nvPr/>
        </p:nvSpPr>
        <p:spPr>
          <a:xfrm>
            <a:off x="9725025" y="3682326"/>
            <a:ext cx="6383550" cy="438150"/>
          </a:xfrm>
          <a:prstGeom prst="rect">
            <a:avLst/>
          </a:prstGeom>
        </p:spPr>
        <p:txBody>
          <a:bodyPr lIns="0" tIns="0" rIns="0" bIns="0" rtlCol="0" anchor="t">
            <a:spAutoFit/>
          </a:bodyPr>
          <a:lstStyle/>
          <a:p>
            <a:pPr algn="ctr">
              <a:lnSpc>
                <a:spcPts val="3359"/>
              </a:lnSpc>
            </a:pPr>
            <a:r>
              <a:rPr lang="en-US" sz="2799">
                <a:solidFill>
                  <a:srgbClr val="92F7FF"/>
                </a:solidFill>
                <a:latin typeface="Arimo Bold"/>
              </a:rPr>
              <a:t>Điểm yếu của Random Forest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D092A">
                <a:alpha val="100000"/>
              </a:srgbClr>
            </a:gs>
            <a:gs pos="100000">
              <a:srgbClr val="3333B8">
                <a:alpha val="100000"/>
              </a:srgbClr>
            </a:gs>
          </a:gsLst>
          <a:lin ang="18900044"/>
        </a:gradFill>
        <a:effectLst/>
      </p:bgPr>
    </p:bg>
    <p:spTree>
      <p:nvGrpSpPr>
        <p:cNvPr id="1" name=""/>
        <p:cNvGrpSpPr/>
        <p:nvPr/>
      </p:nvGrpSpPr>
      <p:grpSpPr>
        <a:xfrm>
          <a:off x="0" y="0"/>
          <a:ext cx="0" cy="0"/>
          <a:chOff x="0" y="0"/>
          <a:chExt cx="0" cy="0"/>
        </a:xfrm>
      </p:grpSpPr>
      <p:sp>
        <p:nvSpPr>
          <p:cNvPr id="2" name="Freeform 2"/>
          <p:cNvSpPr/>
          <p:nvPr/>
        </p:nvSpPr>
        <p:spPr>
          <a:xfrm>
            <a:off x="9601210" y="-5795728"/>
            <a:ext cx="16086950" cy="16086950"/>
          </a:xfrm>
          <a:custGeom>
            <a:avLst/>
            <a:gdLst/>
            <a:ahLst/>
            <a:cxnLst/>
            <a:rect l="l" t="t" r="r" b="b"/>
            <a:pathLst>
              <a:path w="16086950" h="16086950">
                <a:moveTo>
                  <a:pt x="0" y="0"/>
                </a:moveTo>
                <a:lnTo>
                  <a:pt x="16086950" y="0"/>
                </a:lnTo>
                <a:lnTo>
                  <a:pt x="16086950" y="16086950"/>
                </a:lnTo>
                <a:lnTo>
                  <a:pt x="0" y="1608695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 name="Freeform 3"/>
          <p:cNvSpPr/>
          <p:nvPr/>
        </p:nvSpPr>
        <p:spPr>
          <a:xfrm>
            <a:off x="1549106" y="8872604"/>
            <a:ext cx="1263820" cy="915578"/>
          </a:xfrm>
          <a:custGeom>
            <a:avLst/>
            <a:gdLst/>
            <a:ahLst/>
            <a:cxnLst/>
            <a:rect l="l" t="t" r="r" b="b"/>
            <a:pathLst>
              <a:path w="1263820" h="915578">
                <a:moveTo>
                  <a:pt x="0" y="0"/>
                </a:moveTo>
                <a:lnTo>
                  <a:pt x="1263820" y="0"/>
                </a:lnTo>
                <a:lnTo>
                  <a:pt x="1263820" y="915578"/>
                </a:lnTo>
                <a:lnTo>
                  <a:pt x="0" y="91557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4" name="Freeform 4"/>
          <p:cNvSpPr/>
          <p:nvPr/>
        </p:nvSpPr>
        <p:spPr>
          <a:xfrm>
            <a:off x="11578168" y="8603768"/>
            <a:ext cx="1296612" cy="1298562"/>
          </a:xfrm>
          <a:custGeom>
            <a:avLst/>
            <a:gdLst/>
            <a:ahLst/>
            <a:cxnLst/>
            <a:rect l="l" t="t" r="r" b="b"/>
            <a:pathLst>
              <a:path w="1296612" h="1298562">
                <a:moveTo>
                  <a:pt x="0" y="0"/>
                </a:moveTo>
                <a:lnTo>
                  <a:pt x="1296612" y="0"/>
                </a:lnTo>
                <a:lnTo>
                  <a:pt x="1296612" y="1298562"/>
                </a:lnTo>
                <a:lnTo>
                  <a:pt x="0" y="1298562"/>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5" name="Freeform 5"/>
          <p:cNvSpPr/>
          <p:nvPr/>
        </p:nvSpPr>
        <p:spPr>
          <a:xfrm>
            <a:off x="17132966" y="809974"/>
            <a:ext cx="711446" cy="3776424"/>
          </a:xfrm>
          <a:custGeom>
            <a:avLst/>
            <a:gdLst/>
            <a:ahLst/>
            <a:cxnLst/>
            <a:rect l="l" t="t" r="r" b="b"/>
            <a:pathLst>
              <a:path w="711446" h="3776424">
                <a:moveTo>
                  <a:pt x="0" y="0"/>
                </a:moveTo>
                <a:lnTo>
                  <a:pt x="711446" y="0"/>
                </a:lnTo>
                <a:lnTo>
                  <a:pt x="711446" y="3776424"/>
                </a:lnTo>
                <a:lnTo>
                  <a:pt x="0" y="3776424"/>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6" name="Freeform 6"/>
          <p:cNvSpPr/>
          <p:nvPr/>
        </p:nvSpPr>
        <p:spPr>
          <a:xfrm>
            <a:off x="338054" y="3465768"/>
            <a:ext cx="464736" cy="1947370"/>
          </a:xfrm>
          <a:custGeom>
            <a:avLst/>
            <a:gdLst/>
            <a:ahLst/>
            <a:cxnLst/>
            <a:rect l="l" t="t" r="r" b="b"/>
            <a:pathLst>
              <a:path w="464736" h="1947370">
                <a:moveTo>
                  <a:pt x="0" y="0"/>
                </a:moveTo>
                <a:lnTo>
                  <a:pt x="464736" y="0"/>
                </a:lnTo>
                <a:lnTo>
                  <a:pt x="464736" y="1947370"/>
                </a:lnTo>
                <a:lnTo>
                  <a:pt x="0" y="1947370"/>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7" name="Freeform 7"/>
          <p:cNvSpPr/>
          <p:nvPr/>
        </p:nvSpPr>
        <p:spPr>
          <a:xfrm>
            <a:off x="6087648" y="9461836"/>
            <a:ext cx="458964" cy="440510"/>
          </a:xfrm>
          <a:custGeom>
            <a:avLst/>
            <a:gdLst/>
            <a:ahLst/>
            <a:cxnLst/>
            <a:rect l="l" t="t" r="r" b="b"/>
            <a:pathLst>
              <a:path w="458964" h="440510">
                <a:moveTo>
                  <a:pt x="0" y="0"/>
                </a:moveTo>
                <a:lnTo>
                  <a:pt x="458964" y="0"/>
                </a:lnTo>
                <a:lnTo>
                  <a:pt x="458964" y="440510"/>
                </a:lnTo>
                <a:lnTo>
                  <a:pt x="0" y="440510"/>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8" name="Freeform 8"/>
          <p:cNvSpPr/>
          <p:nvPr/>
        </p:nvSpPr>
        <p:spPr>
          <a:xfrm>
            <a:off x="1102374" y="387398"/>
            <a:ext cx="1219080" cy="1167148"/>
          </a:xfrm>
          <a:custGeom>
            <a:avLst/>
            <a:gdLst/>
            <a:ahLst/>
            <a:cxnLst/>
            <a:rect l="l" t="t" r="r" b="b"/>
            <a:pathLst>
              <a:path w="1219080" h="1167148">
                <a:moveTo>
                  <a:pt x="0" y="0"/>
                </a:moveTo>
                <a:lnTo>
                  <a:pt x="1219080" y="0"/>
                </a:lnTo>
                <a:lnTo>
                  <a:pt x="1219080" y="1167148"/>
                </a:lnTo>
                <a:lnTo>
                  <a:pt x="0" y="1167148"/>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p:spPr>
      </p:sp>
      <p:sp>
        <p:nvSpPr>
          <p:cNvPr id="9" name="TextBox 9"/>
          <p:cNvSpPr txBox="1"/>
          <p:nvPr/>
        </p:nvSpPr>
        <p:spPr>
          <a:xfrm>
            <a:off x="1531425" y="1042650"/>
            <a:ext cx="15225150" cy="1000125"/>
          </a:xfrm>
          <a:prstGeom prst="rect">
            <a:avLst/>
          </a:prstGeom>
        </p:spPr>
        <p:txBody>
          <a:bodyPr lIns="0" tIns="0" rIns="0" bIns="0" rtlCol="0" anchor="t">
            <a:spAutoFit/>
          </a:bodyPr>
          <a:lstStyle/>
          <a:p>
            <a:pPr algn="ctr">
              <a:lnSpc>
                <a:spcPts val="7680"/>
              </a:lnSpc>
            </a:pPr>
            <a:r>
              <a:rPr lang="en-US" sz="6400">
                <a:solidFill>
                  <a:srgbClr val="92F7FF"/>
                </a:solidFill>
                <a:latin typeface="Arimo Bold"/>
              </a:rPr>
              <a:t>GIAO DIỆN</a:t>
            </a:r>
          </a:p>
        </p:txBody>
      </p:sp>
      <p:grpSp>
        <p:nvGrpSpPr>
          <p:cNvPr id="10" name="Group 10"/>
          <p:cNvGrpSpPr/>
          <p:nvPr/>
        </p:nvGrpSpPr>
        <p:grpSpPr>
          <a:xfrm>
            <a:off x="2984400" y="2525150"/>
            <a:ext cx="12319200" cy="6230050"/>
            <a:chOff x="0" y="0"/>
            <a:chExt cx="16425600" cy="8306733"/>
          </a:xfrm>
        </p:grpSpPr>
        <p:sp>
          <p:nvSpPr>
            <p:cNvPr id="11" name="Freeform 11"/>
            <p:cNvSpPr/>
            <p:nvPr/>
          </p:nvSpPr>
          <p:spPr>
            <a:xfrm>
              <a:off x="0" y="0"/>
              <a:ext cx="16425545" cy="8306689"/>
            </a:xfrm>
            <a:custGeom>
              <a:avLst/>
              <a:gdLst/>
              <a:ahLst/>
              <a:cxnLst/>
              <a:rect l="l" t="t" r="r" b="b"/>
              <a:pathLst>
                <a:path w="16425545" h="8306689">
                  <a:moveTo>
                    <a:pt x="0" y="668401"/>
                  </a:moveTo>
                  <a:cubicBezTo>
                    <a:pt x="0" y="299212"/>
                    <a:pt x="299212" y="0"/>
                    <a:pt x="668401" y="0"/>
                  </a:cubicBezTo>
                  <a:lnTo>
                    <a:pt x="15757144" y="0"/>
                  </a:lnTo>
                  <a:cubicBezTo>
                    <a:pt x="16126333" y="0"/>
                    <a:pt x="16425545" y="299212"/>
                    <a:pt x="16425545" y="668401"/>
                  </a:cubicBezTo>
                  <a:lnTo>
                    <a:pt x="16425545" y="7638288"/>
                  </a:lnTo>
                  <a:cubicBezTo>
                    <a:pt x="16425545" y="8007477"/>
                    <a:pt x="16126333" y="8306689"/>
                    <a:pt x="15757144" y="8306689"/>
                  </a:cubicBezTo>
                  <a:lnTo>
                    <a:pt x="668401" y="8306689"/>
                  </a:lnTo>
                  <a:cubicBezTo>
                    <a:pt x="299212" y="8306689"/>
                    <a:pt x="0" y="8007477"/>
                    <a:pt x="0" y="7638288"/>
                  </a:cubicBezTo>
                  <a:close/>
                </a:path>
              </a:pathLst>
            </a:custGeom>
            <a:solidFill>
              <a:srgbClr val="3F3FD8"/>
            </a:solidFill>
          </p:spPr>
        </p:sp>
      </p:grpSp>
      <p:sp>
        <p:nvSpPr>
          <p:cNvPr id="12" name="Freeform 12" descr="A screenshot of a computer  Description automatically generated"/>
          <p:cNvSpPr/>
          <p:nvPr/>
        </p:nvSpPr>
        <p:spPr>
          <a:xfrm>
            <a:off x="3817620" y="2727428"/>
            <a:ext cx="10652760" cy="5825490"/>
          </a:xfrm>
          <a:custGeom>
            <a:avLst/>
            <a:gdLst/>
            <a:ahLst/>
            <a:cxnLst/>
            <a:rect l="l" t="t" r="r" b="b"/>
            <a:pathLst>
              <a:path w="10652760" h="5825490">
                <a:moveTo>
                  <a:pt x="0" y="0"/>
                </a:moveTo>
                <a:lnTo>
                  <a:pt x="10652760" y="0"/>
                </a:lnTo>
                <a:lnTo>
                  <a:pt x="10652760" y="5825490"/>
                </a:lnTo>
                <a:lnTo>
                  <a:pt x="0" y="5825490"/>
                </a:lnTo>
                <a:lnTo>
                  <a:pt x="0" y="0"/>
                </a:lnTo>
                <a:close/>
              </a:path>
            </a:pathLst>
          </a:custGeom>
          <a:blipFill>
            <a:blip r:embed="rId17"/>
            <a:stretch>
              <a:fillRect t="-14" b="-14"/>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D092A">
                <a:alpha val="100000"/>
              </a:srgbClr>
            </a:gs>
            <a:gs pos="100000">
              <a:srgbClr val="3333B8">
                <a:alpha val="100000"/>
              </a:srgbClr>
            </a:gs>
          </a:gsLst>
          <a:lin ang="18900044"/>
        </a:gradFill>
        <a:effectLst/>
      </p:bgPr>
    </p:bg>
    <p:spTree>
      <p:nvGrpSpPr>
        <p:cNvPr id="1" name=""/>
        <p:cNvGrpSpPr/>
        <p:nvPr/>
      </p:nvGrpSpPr>
      <p:grpSpPr>
        <a:xfrm>
          <a:off x="0" y="0"/>
          <a:ext cx="0" cy="0"/>
          <a:chOff x="0" y="0"/>
          <a:chExt cx="0" cy="0"/>
        </a:xfrm>
      </p:grpSpPr>
      <p:sp>
        <p:nvSpPr>
          <p:cNvPr id="2" name="Freeform 2"/>
          <p:cNvSpPr/>
          <p:nvPr/>
        </p:nvSpPr>
        <p:spPr>
          <a:xfrm>
            <a:off x="9601210" y="-5795728"/>
            <a:ext cx="16086950" cy="16086950"/>
          </a:xfrm>
          <a:custGeom>
            <a:avLst/>
            <a:gdLst/>
            <a:ahLst/>
            <a:cxnLst/>
            <a:rect l="l" t="t" r="r" b="b"/>
            <a:pathLst>
              <a:path w="16086950" h="16086950">
                <a:moveTo>
                  <a:pt x="0" y="0"/>
                </a:moveTo>
                <a:lnTo>
                  <a:pt x="16086950" y="0"/>
                </a:lnTo>
                <a:lnTo>
                  <a:pt x="16086950" y="16086950"/>
                </a:lnTo>
                <a:lnTo>
                  <a:pt x="0" y="1608695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 name="Freeform 3"/>
          <p:cNvSpPr/>
          <p:nvPr/>
        </p:nvSpPr>
        <p:spPr>
          <a:xfrm>
            <a:off x="1549106" y="8872604"/>
            <a:ext cx="1263820" cy="915578"/>
          </a:xfrm>
          <a:custGeom>
            <a:avLst/>
            <a:gdLst/>
            <a:ahLst/>
            <a:cxnLst/>
            <a:rect l="l" t="t" r="r" b="b"/>
            <a:pathLst>
              <a:path w="1263820" h="915578">
                <a:moveTo>
                  <a:pt x="0" y="0"/>
                </a:moveTo>
                <a:lnTo>
                  <a:pt x="1263820" y="0"/>
                </a:lnTo>
                <a:lnTo>
                  <a:pt x="1263820" y="915578"/>
                </a:lnTo>
                <a:lnTo>
                  <a:pt x="0" y="91557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4" name="Freeform 4"/>
          <p:cNvSpPr/>
          <p:nvPr/>
        </p:nvSpPr>
        <p:spPr>
          <a:xfrm>
            <a:off x="11578168" y="8603768"/>
            <a:ext cx="1296612" cy="1298562"/>
          </a:xfrm>
          <a:custGeom>
            <a:avLst/>
            <a:gdLst/>
            <a:ahLst/>
            <a:cxnLst/>
            <a:rect l="l" t="t" r="r" b="b"/>
            <a:pathLst>
              <a:path w="1296612" h="1298562">
                <a:moveTo>
                  <a:pt x="0" y="0"/>
                </a:moveTo>
                <a:lnTo>
                  <a:pt x="1296612" y="0"/>
                </a:lnTo>
                <a:lnTo>
                  <a:pt x="1296612" y="1298562"/>
                </a:lnTo>
                <a:lnTo>
                  <a:pt x="0" y="1298562"/>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5" name="Freeform 5"/>
          <p:cNvSpPr/>
          <p:nvPr/>
        </p:nvSpPr>
        <p:spPr>
          <a:xfrm>
            <a:off x="17132966" y="809974"/>
            <a:ext cx="711446" cy="3776424"/>
          </a:xfrm>
          <a:custGeom>
            <a:avLst/>
            <a:gdLst/>
            <a:ahLst/>
            <a:cxnLst/>
            <a:rect l="l" t="t" r="r" b="b"/>
            <a:pathLst>
              <a:path w="711446" h="3776424">
                <a:moveTo>
                  <a:pt x="0" y="0"/>
                </a:moveTo>
                <a:lnTo>
                  <a:pt x="711446" y="0"/>
                </a:lnTo>
                <a:lnTo>
                  <a:pt x="711446" y="3776424"/>
                </a:lnTo>
                <a:lnTo>
                  <a:pt x="0" y="3776424"/>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6" name="Freeform 6"/>
          <p:cNvSpPr/>
          <p:nvPr/>
        </p:nvSpPr>
        <p:spPr>
          <a:xfrm>
            <a:off x="338054" y="3465768"/>
            <a:ext cx="464736" cy="1947370"/>
          </a:xfrm>
          <a:custGeom>
            <a:avLst/>
            <a:gdLst/>
            <a:ahLst/>
            <a:cxnLst/>
            <a:rect l="l" t="t" r="r" b="b"/>
            <a:pathLst>
              <a:path w="464736" h="1947370">
                <a:moveTo>
                  <a:pt x="0" y="0"/>
                </a:moveTo>
                <a:lnTo>
                  <a:pt x="464736" y="0"/>
                </a:lnTo>
                <a:lnTo>
                  <a:pt x="464736" y="1947370"/>
                </a:lnTo>
                <a:lnTo>
                  <a:pt x="0" y="1947370"/>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7" name="Freeform 7"/>
          <p:cNvSpPr/>
          <p:nvPr/>
        </p:nvSpPr>
        <p:spPr>
          <a:xfrm>
            <a:off x="6087648" y="9461836"/>
            <a:ext cx="458964" cy="440510"/>
          </a:xfrm>
          <a:custGeom>
            <a:avLst/>
            <a:gdLst/>
            <a:ahLst/>
            <a:cxnLst/>
            <a:rect l="l" t="t" r="r" b="b"/>
            <a:pathLst>
              <a:path w="458964" h="440510">
                <a:moveTo>
                  <a:pt x="0" y="0"/>
                </a:moveTo>
                <a:lnTo>
                  <a:pt x="458964" y="0"/>
                </a:lnTo>
                <a:lnTo>
                  <a:pt x="458964" y="440510"/>
                </a:lnTo>
                <a:lnTo>
                  <a:pt x="0" y="440510"/>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8" name="Freeform 8"/>
          <p:cNvSpPr/>
          <p:nvPr/>
        </p:nvSpPr>
        <p:spPr>
          <a:xfrm>
            <a:off x="1102374" y="387398"/>
            <a:ext cx="1219080" cy="1167148"/>
          </a:xfrm>
          <a:custGeom>
            <a:avLst/>
            <a:gdLst/>
            <a:ahLst/>
            <a:cxnLst/>
            <a:rect l="l" t="t" r="r" b="b"/>
            <a:pathLst>
              <a:path w="1219080" h="1167148">
                <a:moveTo>
                  <a:pt x="0" y="0"/>
                </a:moveTo>
                <a:lnTo>
                  <a:pt x="1219080" y="0"/>
                </a:lnTo>
                <a:lnTo>
                  <a:pt x="1219080" y="1167148"/>
                </a:lnTo>
                <a:lnTo>
                  <a:pt x="0" y="1167148"/>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p:spPr>
      </p:sp>
      <p:sp>
        <p:nvSpPr>
          <p:cNvPr id="9" name="TextBox 9"/>
          <p:cNvSpPr txBox="1"/>
          <p:nvPr/>
        </p:nvSpPr>
        <p:spPr>
          <a:xfrm>
            <a:off x="1531425" y="1042650"/>
            <a:ext cx="15225150" cy="1000125"/>
          </a:xfrm>
          <a:prstGeom prst="rect">
            <a:avLst/>
          </a:prstGeom>
        </p:spPr>
        <p:txBody>
          <a:bodyPr lIns="0" tIns="0" rIns="0" bIns="0" rtlCol="0" anchor="t">
            <a:spAutoFit/>
          </a:bodyPr>
          <a:lstStyle/>
          <a:p>
            <a:pPr algn="ctr">
              <a:lnSpc>
                <a:spcPts val="7680"/>
              </a:lnSpc>
            </a:pPr>
            <a:r>
              <a:rPr lang="en-US" sz="6400">
                <a:solidFill>
                  <a:srgbClr val="92F7FF"/>
                </a:solidFill>
                <a:latin typeface="Arimo Bold"/>
              </a:rPr>
              <a:t>GIAO DIỆN</a:t>
            </a:r>
          </a:p>
        </p:txBody>
      </p:sp>
      <p:grpSp>
        <p:nvGrpSpPr>
          <p:cNvPr id="10" name="Group 10"/>
          <p:cNvGrpSpPr/>
          <p:nvPr/>
        </p:nvGrpSpPr>
        <p:grpSpPr>
          <a:xfrm>
            <a:off x="2984400" y="2525150"/>
            <a:ext cx="12319200" cy="6230050"/>
            <a:chOff x="0" y="0"/>
            <a:chExt cx="16425600" cy="8306733"/>
          </a:xfrm>
        </p:grpSpPr>
        <p:sp>
          <p:nvSpPr>
            <p:cNvPr id="11" name="Freeform 11"/>
            <p:cNvSpPr/>
            <p:nvPr/>
          </p:nvSpPr>
          <p:spPr>
            <a:xfrm>
              <a:off x="0" y="0"/>
              <a:ext cx="16425545" cy="8306689"/>
            </a:xfrm>
            <a:custGeom>
              <a:avLst/>
              <a:gdLst/>
              <a:ahLst/>
              <a:cxnLst/>
              <a:rect l="l" t="t" r="r" b="b"/>
              <a:pathLst>
                <a:path w="16425545" h="8306689">
                  <a:moveTo>
                    <a:pt x="0" y="668401"/>
                  </a:moveTo>
                  <a:cubicBezTo>
                    <a:pt x="0" y="299212"/>
                    <a:pt x="299212" y="0"/>
                    <a:pt x="668401" y="0"/>
                  </a:cubicBezTo>
                  <a:lnTo>
                    <a:pt x="15757144" y="0"/>
                  </a:lnTo>
                  <a:cubicBezTo>
                    <a:pt x="16126333" y="0"/>
                    <a:pt x="16425545" y="299212"/>
                    <a:pt x="16425545" y="668401"/>
                  </a:cubicBezTo>
                  <a:lnTo>
                    <a:pt x="16425545" y="7638288"/>
                  </a:lnTo>
                  <a:cubicBezTo>
                    <a:pt x="16425545" y="8007477"/>
                    <a:pt x="16126333" y="8306689"/>
                    <a:pt x="15757144" y="8306689"/>
                  </a:cubicBezTo>
                  <a:lnTo>
                    <a:pt x="668401" y="8306689"/>
                  </a:lnTo>
                  <a:cubicBezTo>
                    <a:pt x="299212" y="8306689"/>
                    <a:pt x="0" y="8007477"/>
                    <a:pt x="0" y="7638288"/>
                  </a:cubicBezTo>
                  <a:close/>
                </a:path>
              </a:pathLst>
            </a:custGeom>
            <a:solidFill>
              <a:srgbClr val="3F3FD8"/>
            </a:solidFill>
          </p:spPr>
        </p:sp>
      </p:grpSp>
      <p:sp>
        <p:nvSpPr>
          <p:cNvPr id="12" name="Freeform 12" descr="A screenshot of a computer  Description automatically generated"/>
          <p:cNvSpPr/>
          <p:nvPr/>
        </p:nvSpPr>
        <p:spPr>
          <a:xfrm>
            <a:off x="3817620" y="2727428"/>
            <a:ext cx="10652760" cy="5825490"/>
          </a:xfrm>
          <a:custGeom>
            <a:avLst/>
            <a:gdLst/>
            <a:ahLst/>
            <a:cxnLst/>
            <a:rect l="l" t="t" r="r" b="b"/>
            <a:pathLst>
              <a:path w="10652760" h="5825490">
                <a:moveTo>
                  <a:pt x="0" y="0"/>
                </a:moveTo>
                <a:lnTo>
                  <a:pt x="10652760" y="0"/>
                </a:lnTo>
                <a:lnTo>
                  <a:pt x="10652760" y="5825490"/>
                </a:lnTo>
                <a:lnTo>
                  <a:pt x="0" y="5825490"/>
                </a:lnTo>
                <a:lnTo>
                  <a:pt x="0" y="0"/>
                </a:lnTo>
                <a:close/>
              </a:path>
            </a:pathLst>
          </a:custGeom>
          <a:blipFill>
            <a:blip r:embed="rId17"/>
            <a:stretch>
              <a:fillRect t="-14" b="-14"/>
            </a:stretch>
          </a:blipFill>
        </p:spPr>
      </p:sp>
      <p:sp>
        <p:nvSpPr>
          <p:cNvPr id="13" name="Freeform 13" descr="A green leaf on a pink background  Description automatically generated"/>
          <p:cNvSpPr/>
          <p:nvPr/>
        </p:nvSpPr>
        <p:spPr>
          <a:xfrm>
            <a:off x="3779520" y="2727428"/>
            <a:ext cx="10728960" cy="5878830"/>
          </a:xfrm>
          <a:custGeom>
            <a:avLst/>
            <a:gdLst/>
            <a:ahLst/>
            <a:cxnLst/>
            <a:rect l="l" t="t" r="r" b="b"/>
            <a:pathLst>
              <a:path w="10728960" h="5878830">
                <a:moveTo>
                  <a:pt x="0" y="0"/>
                </a:moveTo>
                <a:lnTo>
                  <a:pt x="10728960" y="0"/>
                </a:lnTo>
                <a:lnTo>
                  <a:pt x="10728960" y="5878830"/>
                </a:lnTo>
                <a:lnTo>
                  <a:pt x="0" y="5878830"/>
                </a:lnTo>
                <a:lnTo>
                  <a:pt x="0" y="0"/>
                </a:lnTo>
                <a:close/>
              </a:path>
            </a:pathLst>
          </a:custGeom>
          <a:blipFill>
            <a:blip r:embed="rId18"/>
            <a:stretch>
              <a:fillRect l="-1" r="-1067" b="-291"/>
            </a:stretch>
          </a:blipFill>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D092A">
                <a:alpha val="100000"/>
              </a:srgbClr>
            </a:gs>
            <a:gs pos="100000">
              <a:srgbClr val="3333B8">
                <a:alpha val="100000"/>
              </a:srgbClr>
            </a:gs>
          </a:gsLst>
          <a:lin ang="18900044"/>
        </a:gradFill>
        <a:effectLst/>
      </p:bgPr>
    </p:bg>
    <p:spTree>
      <p:nvGrpSpPr>
        <p:cNvPr id="1" name=""/>
        <p:cNvGrpSpPr/>
        <p:nvPr/>
      </p:nvGrpSpPr>
      <p:grpSpPr>
        <a:xfrm>
          <a:off x="0" y="0"/>
          <a:ext cx="0" cy="0"/>
          <a:chOff x="0" y="0"/>
          <a:chExt cx="0" cy="0"/>
        </a:xfrm>
      </p:grpSpPr>
      <p:sp>
        <p:nvSpPr>
          <p:cNvPr id="2" name="Freeform 2"/>
          <p:cNvSpPr/>
          <p:nvPr/>
        </p:nvSpPr>
        <p:spPr>
          <a:xfrm>
            <a:off x="9813076" y="-10034950"/>
            <a:ext cx="16086950" cy="16086950"/>
          </a:xfrm>
          <a:custGeom>
            <a:avLst/>
            <a:gdLst/>
            <a:ahLst/>
            <a:cxnLst/>
            <a:rect l="l" t="t" r="r" b="b"/>
            <a:pathLst>
              <a:path w="16086950" h="16086950">
                <a:moveTo>
                  <a:pt x="0" y="0"/>
                </a:moveTo>
                <a:lnTo>
                  <a:pt x="16086950" y="0"/>
                </a:lnTo>
                <a:lnTo>
                  <a:pt x="16086950" y="16086950"/>
                </a:lnTo>
                <a:lnTo>
                  <a:pt x="0" y="1608695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 name="Freeform 3"/>
          <p:cNvSpPr/>
          <p:nvPr/>
        </p:nvSpPr>
        <p:spPr>
          <a:xfrm>
            <a:off x="1102374" y="387398"/>
            <a:ext cx="1219080" cy="1167148"/>
          </a:xfrm>
          <a:custGeom>
            <a:avLst/>
            <a:gdLst/>
            <a:ahLst/>
            <a:cxnLst/>
            <a:rect l="l" t="t" r="r" b="b"/>
            <a:pathLst>
              <a:path w="1219080" h="1167148">
                <a:moveTo>
                  <a:pt x="0" y="0"/>
                </a:moveTo>
                <a:lnTo>
                  <a:pt x="1219080" y="0"/>
                </a:lnTo>
                <a:lnTo>
                  <a:pt x="1219080" y="1167148"/>
                </a:lnTo>
                <a:lnTo>
                  <a:pt x="0" y="116714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4" name="Freeform 4"/>
          <p:cNvSpPr/>
          <p:nvPr/>
        </p:nvSpPr>
        <p:spPr>
          <a:xfrm>
            <a:off x="304256" y="8914204"/>
            <a:ext cx="1263820" cy="915578"/>
          </a:xfrm>
          <a:custGeom>
            <a:avLst/>
            <a:gdLst/>
            <a:ahLst/>
            <a:cxnLst/>
            <a:rect l="l" t="t" r="r" b="b"/>
            <a:pathLst>
              <a:path w="1263820" h="915578">
                <a:moveTo>
                  <a:pt x="0" y="0"/>
                </a:moveTo>
                <a:lnTo>
                  <a:pt x="1263820" y="0"/>
                </a:lnTo>
                <a:lnTo>
                  <a:pt x="1263820" y="915578"/>
                </a:lnTo>
                <a:lnTo>
                  <a:pt x="0" y="91557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5" name="Freeform 5"/>
          <p:cNvSpPr/>
          <p:nvPr/>
        </p:nvSpPr>
        <p:spPr>
          <a:xfrm>
            <a:off x="8350724" y="329498"/>
            <a:ext cx="9400522" cy="9677824"/>
          </a:xfrm>
          <a:custGeom>
            <a:avLst/>
            <a:gdLst/>
            <a:ahLst/>
            <a:cxnLst/>
            <a:rect l="l" t="t" r="r" b="b"/>
            <a:pathLst>
              <a:path w="9400522" h="9677824">
                <a:moveTo>
                  <a:pt x="0" y="0"/>
                </a:moveTo>
                <a:lnTo>
                  <a:pt x="9400522" y="0"/>
                </a:lnTo>
                <a:lnTo>
                  <a:pt x="9400522" y="9677824"/>
                </a:lnTo>
                <a:lnTo>
                  <a:pt x="0" y="9677824"/>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6" name="TextBox 6"/>
          <p:cNvSpPr txBox="1"/>
          <p:nvPr/>
        </p:nvSpPr>
        <p:spPr>
          <a:xfrm>
            <a:off x="1531425" y="1042650"/>
            <a:ext cx="15225150" cy="1000125"/>
          </a:xfrm>
          <a:prstGeom prst="rect">
            <a:avLst/>
          </a:prstGeom>
        </p:spPr>
        <p:txBody>
          <a:bodyPr lIns="0" tIns="0" rIns="0" bIns="0" rtlCol="0" anchor="t">
            <a:spAutoFit/>
          </a:bodyPr>
          <a:lstStyle/>
          <a:p>
            <a:pPr algn="ctr">
              <a:lnSpc>
                <a:spcPts val="7680"/>
              </a:lnSpc>
            </a:pPr>
            <a:r>
              <a:rPr lang="en-US" sz="6400">
                <a:solidFill>
                  <a:srgbClr val="92F7FF"/>
                </a:solidFill>
                <a:latin typeface="Arimo Bold"/>
              </a:rPr>
              <a:t>KẾT LUẬN</a:t>
            </a:r>
          </a:p>
        </p:txBody>
      </p:sp>
      <p:sp>
        <p:nvSpPr>
          <p:cNvPr id="7" name="TextBox 7"/>
          <p:cNvSpPr txBox="1"/>
          <p:nvPr/>
        </p:nvSpPr>
        <p:spPr>
          <a:xfrm>
            <a:off x="4022625" y="2780700"/>
            <a:ext cx="10271550" cy="4629150"/>
          </a:xfrm>
          <a:prstGeom prst="rect">
            <a:avLst/>
          </a:prstGeom>
        </p:spPr>
        <p:txBody>
          <a:bodyPr lIns="0" tIns="0" rIns="0" bIns="0" rtlCol="0" anchor="t">
            <a:spAutoFit/>
          </a:bodyPr>
          <a:lstStyle/>
          <a:p>
            <a:pPr marL="675639" lvl="1" indent="-337820" algn="l">
              <a:lnSpc>
                <a:spcPts val="3359"/>
              </a:lnSpc>
              <a:buAutoNum type="arabicPeriod"/>
            </a:pPr>
            <a:r>
              <a:rPr lang="en-US" sz="2799">
                <a:solidFill>
                  <a:srgbClr val="FFFFFF"/>
                </a:solidFill>
                <a:latin typeface="Arimo Light"/>
              </a:rPr>
              <a:t>Tổng kết cho nghiên cứu về việc sử dụng mô hình VGG-16 và Random Forest trong việc phát hiện bệnh cây cà chua thông qua ảnh lá cho thấy rằng mô hình VGG-16 có hiệu suất cao hơn so với Random Forest. Kết quả này chỉ ra rằng việc sử dụng học sâu có thể mang lại kết quả tốt hơn trong bài toán phân loại ảnh lá cây cà chua để phát hiện các dấu hiệu của bệnh. </a:t>
            </a:r>
          </a:p>
          <a:p>
            <a:pPr marL="675640" lvl="1" indent="-337820" algn="l">
              <a:lnSpc>
                <a:spcPts val="3359"/>
              </a:lnSpc>
              <a:buAutoNum type="arabicPeriod"/>
            </a:pPr>
            <a:r>
              <a:rPr lang="en-US" sz="2799">
                <a:solidFill>
                  <a:srgbClr val="FFFFFF"/>
                </a:solidFill>
                <a:latin typeface="Arimo Light"/>
              </a:rPr>
              <a:t>Mô hình VGG-16 với khả năng trích xuất đặc trưng mạnh mẽ từ ảnh đã cho thấy khả năng phân loại chính xác và độ chính xác cao hơn so với Random Forest, mặc dù Random Forest cũng có hiệu suất khá tốt trong bài toán này.</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D092A">
                <a:alpha val="100000"/>
              </a:srgbClr>
            </a:gs>
            <a:gs pos="100000">
              <a:srgbClr val="3333B8">
                <a:alpha val="100000"/>
              </a:srgbClr>
            </a:gs>
          </a:gsLst>
          <a:lin ang="18900044"/>
        </a:gradFill>
        <a:effectLst/>
      </p:bgPr>
    </p:bg>
    <p:spTree>
      <p:nvGrpSpPr>
        <p:cNvPr id="1" name=""/>
        <p:cNvGrpSpPr/>
        <p:nvPr/>
      </p:nvGrpSpPr>
      <p:grpSpPr>
        <a:xfrm>
          <a:off x="0" y="0"/>
          <a:ext cx="0" cy="0"/>
          <a:chOff x="0" y="0"/>
          <a:chExt cx="0" cy="0"/>
        </a:xfrm>
      </p:grpSpPr>
      <p:sp>
        <p:nvSpPr>
          <p:cNvPr id="2" name="Freeform 2"/>
          <p:cNvSpPr/>
          <p:nvPr/>
        </p:nvSpPr>
        <p:spPr>
          <a:xfrm>
            <a:off x="7927326" y="-4182450"/>
            <a:ext cx="16086950" cy="16086950"/>
          </a:xfrm>
          <a:custGeom>
            <a:avLst/>
            <a:gdLst/>
            <a:ahLst/>
            <a:cxnLst/>
            <a:rect l="l" t="t" r="r" b="b"/>
            <a:pathLst>
              <a:path w="16086950" h="16086950">
                <a:moveTo>
                  <a:pt x="0" y="0"/>
                </a:moveTo>
                <a:lnTo>
                  <a:pt x="16086950" y="0"/>
                </a:lnTo>
                <a:lnTo>
                  <a:pt x="16086950" y="16086950"/>
                </a:lnTo>
                <a:lnTo>
                  <a:pt x="0" y="1608695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 name="Freeform 3"/>
          <p:cNvSpPr/>
          <p:nvPr/>
        </p:nvSpPr>
        <p:spPr>
          <a:xfrm>
            <a:off x="1102374" y="387398"/>
            <a:ext cx="1219080" cy="1167148"/>
          </a:xfrm>
          <a:custGeom>
            <a:avLst/>
            <a:gdLst/>
            <a:ahLst/>
            <a:cxnLst/>
            <a:rect l="l" t="t" r="r" b="b"/>
            <a:pathLst>
              <a:path w="1219080" h="1167148">
                <a:moveTo>
                  <a:pt x="0" y="0"/>
                </a:moveTo>
                <a:lnTo>
                  <a:pt x="1219080" y="0"/>
                </a:lnTo>
                <a:lnTo>
                  <a:pt x="1219080" y="1167148"/>
                </a:lnTo>
                <a:lnTo>
                  <a:pt x="0" y="116714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4" name="Freeform 4"/>
          <p:cNvSpPr/>
          <p:nvPr/>
        </p:nvSpPr>
        <p:spPr>
          <a:xfrm>
            <a:off x="16368088" y="635150"/>
            <a:ext cx="997412" cy="954930"/>
          </a:xfrm>
          <a:custGeom>
            <a:avLst/>
            <a:gdLst/>
            <a:ahLst/>
            <a:cxnLst/>
            <a:rect l="l" t="t" r="r" b="b"/>
            <a:pathLst>
              <a:path w="997412" h="954930">
                <a:moveTo>
                  <a:pt x="0" y="0"/>
                </a:moveTo>
                <a:lnTo>
                  <a:pt x="997412" y="0"/>
                </a:lnTo>
                <a:lnTo>
                  <a:pt x="997412" y="954930"/>
                </a:lnTo>
                <a:lnTo>
                  <a:pt x="0" y="954930"/>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5" name="Freeform 5"/>
          <p:cNvSpPr/>
          <p:nvPr/>
        </p:nvSpPr>
        <p:spPr>
          <a:xfrm>
            <a:off x="16707024" y="8215104"/>
            <a:ext cx="912466" cy="670502"/>
          </a:xfrm>
          <a:custGeom>
            <a:avLst/>
            <a:gdLst/>
            <a:ahLst/>
            <a:cxnLst/>
            <a:rect l="l" t="t" r="r" b="b"/>
            <a:pathLst>
              <a:path w="912466" h="670502">
                <a:moveTo>
                  <a:pt x="0" y="0"/>
                </a:moveTo>
                <a:lnTo>
                  <a:pt x="912466" y="0"/>
                </a:lnTo>
                <a:lnTo>
                  <a:pt x="912466" y="670502"/>
                </a:lnTo>
                <a:lnTo>
                  <a:pt x="0" y="670502"/>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6" name="Freeform 6"/>
          <p:cNvSpPr/>
          <p:nvPr/>
        </p:nvSpPr>
        <p:spPr>
          <a:xfrm>
            <a:off x="9427670" y="387408"/>
            <a:ext cx="1036538" cy="656210"/>
          </a:xfrm>
          <a:custGeom>
            <a:avLst/>
            <a:gdLst/>
            <a:ahLst/>
            <a:cxnLst/>
            <a:rect l="l" t="t" r="r" b="b"/>
            <a:pathLst>
              <a:path w="1036538" h="656210">
                <a:moveTo>
                  <a:pt x="0" y="0"/>
                </a:moveTo>
                <a:lnTo>
                  <a:pt x="1036538" y="0"/>
                </a:lnTo>
                <a:lnTo>
                  <a:pt x="1036538" y="656210"/>
                </a:lnTo>
                <a:lnTo>
                  <a:pt x="0" y="656210"/>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7" name="Freeform 7"/>
          <p:cNvSpPr/>
          <p:nvPr/>
        </p:nvSpPr>
        <p:spPr>
          <a:xfrm>
            <a:off x="17365516" y="3055136"/>
            <a:ext cx="464736" cy="1948908"/>
          </a:xfrm>
          <a:custGeom>
            <a:avLst/>
            <a:gdLst/>
            <a:ahLst/>
            <a:cxnLst/>
            <a:rect l="l" t="t" r="r" b="b"/>
            <a:pathLst>
              <a:path w="464736" h="1948908">
                <a:moveTo>
                  <a:pt x="0" y="0"/>
                </a:moveTo>
                <a:lnTo>
                  <a:pt x="464736" y="0"/>
                </a:lnTo>
                <a:lnTo>
                  <a:pt x="464736" y="1948908"/>
                </a:lnTo>
                <a:lnTo>
                  <a:pt x="0" y="1948908"/>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8" name="Freeform 8"/>
          <p:cNvSpPr/>
          <p:nvPr/>
        </p:nvSpPr>
        <p:spPr>
          <a:xfrm>
            <a:off x="8163856" y="9030654"/>
            <a:ext cx="1263820" cy="915578"/>
          </a:xfrm>
          <a:custGeom>
            <a:avLst/>
            <a:gdLst/>
            <a:ahLst/>
            <a:cxnLst/>
            <a:rect l="l" t="t" r="r" b="b"/>
            <a:pathLst>
              <a:path w="1263820" h="915578">
                <a:moveTo>
                  <a:pt x="0" y="0"/>
                </a:moveTo>
                <a:lnTo>
                  <a:pt x="1263820" y="0"/>
                </a:lnTo>
                <a:lnTo>
                  <a:pt x="1263820" y="915578"/>
                </a:lnTo>
                <a:lnTo>
                  <a:pt x="0" y="915578"/>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p:spPr>
      </p:sp>
      <p:sp>
        <p:nvSpPr>
          <p:cNvPr id="9" name="TextBox 9"/>
          <p:cNvSpPr txBox="1"/>
          <p:nvPr/>
        </p:nvSpPr>
        <p:spPr>
          <a:xfrm>
            <a:off x="4231389" y="320619"/>
            <a:ext cx="11784750" cy="4761450"/>
          </a:xfrm>
          <a:prstGeom prst="rect">
            <a:avLst/>
          </a:prstGeom>
        </p:spPr>
        <p:txBody>
          <a:bodyPr lIns="0" tIns="0" rIns="0" bIns="0" rtlCol="0" anchor="t">
            <a:spAutoFit/>
          </a:bodyPr>
          <a:lstStyle/>
          <a:p>
            <a:pPr algn="r">
              <a:lnSpc>
                <a:spcPts val="15768"/>
              </a:lnSpc>
            </a:pPr>
            <a:r>
              <a:rPr lang="en-US" sz="14600">
                <a:solidFill>
                  <a:srgbClr val="92F7FF"/>
                </a:solidFill>
                <a:latin typeface="Arimo Bold"/>
              </a:rPr>
              <a:t>Thank you!</a:t>
            </a:r>
          </a:p>
        </p:txBody>
      </p:sp>
      <p:sp>
        <p:nvSpPr>
          <p:cNvPr id="10" name="Freeform 10"/>
          <p:cNvSpPr/>
          <p:nvPr/>
        </p:nvSpPr>
        <p:spPr>
          <a:xfrm>
            <a:off x="1426202" y="2397622"/>
            <a:ext cx="5987148" cy="7401402"/>
          </a:xfrm>
          <a:custGeom>
            <a:avLst/>
            <a:gdLst/>
            <a:ahLst/>
            <a:cxnLst/>
            <a:rect l="l" t="t" r="r" b="b"/>
            <a:pathLst>
              <a:path w="5987148" h="7401402">
                <a:moveTo>
                  <a:pt x="0" y="0"/>
                </a:moveTo>
                <a:lnTo>
                  <a:pt x="5987148" y="0"/>
                </a:lnTo>
                <a:lnTo>
                  <a:pt x="5987148" y="7401402"/>
                </a:lnTo>
                <a:lnTo>
                  <a:pt x="0" y="7401402"/>
                </a:lnTo>
                <a:lnTo>
                  <a:pt x="0" y="0"/>
                </a:lnTo>
                <a:close/>
              </a:path>
            </a:pathLst>
          </a:custGeom>
          <a:blipFill>
            <a:blip r:embed="rId17">
              <a:alphaModFix amt="56000"/>
              <a:extLst>
                <a:ext uri="{96DAC541-7B7A-43D3-8B79-37D633B846F1}">
                  <asvg:svgBlip xmlns:asvg="http://schemas.microsoft.com/office/drawing/2016/SVG/main" xmlns="" r:embed="rId18"/>
                </a:ext>
              </a:extLst>
            </a:blip>
            <a:stretch>
              <a:fillRect/>
            </a:stretch>
          </a:blipFill>
        </p:spPr>
      </p:sp>
      <p:sp>
        <p:nvSpPr>
          <p:cNvPr id="11" name="Freeform 11"/>
          <p:cNvSpPr/>
          <p:nvPr/>
        </p:nvSpPr>
        <p:spPr>
          <a:xfrm>
            <a:off x="9523280" y="7172580"/>
            <a:ext cx="1005477" cy="961880"/>
          </a:xfrm>
          <a:custGeom>
            <a:avLst/>
            <a:gdLst/>
            <a:ahLst/>
            <a:cxnLst/>
            <a:rect l="l" t="t" r="r" b="b"/>
            <a:pathLst>
              <a:path w="1005477" h="961880">
                <a:moveTo>
                  <a:pt x="0" y="0"/>
                </a:moveTo>
                <a:lnTo>
                  <a:pt x="1005477" y="0"/>
                </a:lnTo>
                <a:lnTo>
                  <a:pt x="1005477" y="961880"/>
                </a:lnTo>
                <a:lnTo>
                  <a:pt x="0" y="961880"/>
                </a:lnTo>
                <a:lnTo>
                  <a:pt x="0" y="0"/>
                </a:lnTo>
                <a:close/>
              </a:path>
            </a:pathLst>
          </a:custGeom>
          <a:blipFill>
            <a:blip r:embed="rId19">
              <a:alphaModFix amt="59000"/>
              <a:extLst>
                <a:ext uri="{96DAC541-7B7A-43D3-8B79-37D633B846F1}">
                  <asvg:svgBlip xmlns:asvg="http://schemas.microsoft.com/office/drawing/2016/SVG/main" xmlns="" r:embed="rId20"/>
                </a:ext>
              </a:extLst>
            </a:blip>
            <a:stretch>
              <a:fillRect/>
            </a:stretch>
          </a:blipFill>
        </p:spPr>
      </p:sp>
      <p:sp>
        <p:nvSpPr>
          <p:cNvPr id="12" name="Freeform 12"/>
          <p:cNvSpPr/>
          <p:nvPr/>
        </p:nvSpPr>
        <p:spPr>
          <a:xfrm>
            <a:off x="10723704" y="7172580"/>
            <a:ext cx="1005477" cy="961880"/>
          </a:xfrm>
          <a:custGeom>
            <a:avLst/>
            <a:gdLst/>
            <a:ahLst/>
            <a:cxnLst/>
            <a:rect l="l" t="t" r="r" b="b"/>
            <a:pathLst>
              <a:path w="1005477" h="961880">
                <a:moveTo>
                  <a:pt x="0" y="0"/>
                </a:moveTo>
                <a:lnTo>
                  <a:pt x="1005477" y="0"/>
                </a:lnTo>
                <a:lnTo>
                  <a:pt x="1005477" y="961880"/>
                </a:lnTo>
                <a:lnTo>
                  <a:pt x="0" y="961880"/>
                </a:lnTo>
                <a:lnTo>
                  <a:pt x="0" y="0"/>
                </a:lnTo>
                <a:close/>
              </a:path>
            </a:pathLst>
          </a:custGeom>
          <a:blipFill>
            <a:blip r:embed="rId21">
              <a:alphaModFix amt="67000"/>
              <a:extLst>
                <a:ext uri="{96DAC541-7B7A-43D3-8B79-37D633B846F1}">
                  <asvg:svgBlip xmlns:asvg="http://schemas.microsoft.com/office/drawing/2016/SVG/main" xmlns="" r:embed="rId22"/>
                </a:ext>
              </a:extLst>
            </a:blip>
            <a:stretch>
              <a:fillRect/>
            </a:stretch>
          </a:blipFill>
        </p:spPr>
      </p:sp>
      <p:sp>
        <p:nvSpPr>
          <p:cNvPr id="13" name="Freeform 13"/>
          <p:cNvSpPr/>
          <p:nvPr/>
        </p:nvSpPr>
        <p:spPr>
          <a:xfrm>
            <a:off x="14286804" y="7172580"/>
            <a:ext cx="1005477" cy="961880"/>
          </a:xfrm>
          <a:custGeom>
            <a:avLst/>
            <a:gdLst/>
            <a:ahLst/>
            <a:cxnLst/>
            <a:rect l="l" t="t" r="r" b="b"/>
            <a:pathLst>
              <a:path w="1005477" h="961880">
                <a:moveTo>
                  <a:pt x="0" y="0"/>
                </a:moveTo>
                <a:lnTo>
                  <a:pt x="1005477" y="0"/>
                </a:lnTo>
                <a:lnTo>
                  <a:pt x="1005477" y="961880"/>
                </a:lnTo>
                <a:lnTo>
                  <a:pt x="0" y="961880"/>
                </a:lnTo>
                <a:lnTo>
                  <a:pt x="0" y="0"/>
                </a:lnTo>
                <a:close/>
              </a:path>
            </a:pathLst>
          </a:custGeom>
          <a:blipFill>
            <a:blip r:embed="rId23">
              <a:alphaModFix amt="69000"/>
              <a:extLst>
                <a:ext uri="{96DAC541-7B7A-43D3-8B79-37D633B846F1}">
                  <asvg:svgBlip xmlns:asvg="http://schemas.microsoft.com/office/drawing/2016/SVG/main" xmlns="" r:embed="rId24"/>
                </a:ext>
              </a:extLst>
            </a:blip>
            <a:stretch>
              <a:fillRect/>
            </a:stretch>
          </a:blipFill>
        </p:spPr>
      </p:sp>
      <p:sp>
        <p:nvSpPr>
          <p:cNvPr id="14" name="Freeform 14"/>
          <p:cNvSpPr/>
          <p:nvPr/>
        </p:nvSpPr>
        <p:spPr>
          <a:xfrm>
            <a:off x="13099104" y="7172580"/>
            <a:ext cx="1005477" cy="961880"/>
          </a:xfrm>
          <a:custGeom>
            <a:avLst/>
            <a:gdLst/>
            <a:ahLst/>
            <a:cxnLst/>
            <a:rect l="l" t="t" r="r" b="b"/>
            <a:pathLst>
              <a:path w="1005477" h="961880">
                <a:moveTo>
                  <a:pt x="0" y="0"/>
                </a:moveTo>
                <a:lnTo>
                  <a:pt x="1005477" y="0"/>
                </a:lnTo>
                <a:lnTo>
                  <a:pt x="1005477" y="961880"/>
                </a:lnTo>
                <a:lnTo>
                  <a:pt x="0" y="961880"/>
                </a:lnTo>
                <a:lnTo>
                  <a:pt x="0" y="0"/>
                </a:lnTo>
                <a:close/>
              </a:path>
            </a:pathLst>
          </a:custGeom>
          <a:blipFill>
            <a:blip r:embed="rId25">
              <a:alphaModFix amt="63000"/>
              <a:extLst>
                <a:ext uri="{96DAC541-7B7A-43D3-8B79-37D633B846F1}">
                  <asvg:svgBlip xmlns:asvg="http://schemas.microsoft.com/office/drawing/2016/SVG/main" xmlns="" r:embed="rId26"/>
                </a:ext>
              </a:extLst>
            </a:blip>
            <a:stretch>
              <a:fillRect/>
            </a:stretch>
          </a:blipFill>
        </p:spPr>
      </p:sp>
      <p:sp>
        <p:nvSpPr>
          <p:cNvPr id="15" name="Freeform 15"/>
          <p:cNvSpPr/>
          <p:nvPr/>
        </p:nvSpPr>
        <p:spPr>
          <a:xfrm>
            <a:off x="11911404" y="7172580"/>
            <a:ext cx="1005477" cy="961880"/>
          </a:xfrm>
          <a:custGeom>
            <a:avLst/>
            <a:gdLst/>
            <a:ahLst/>
            <a:cxnLst/>
            <a:rect l="l" t="t" r="r" b="b"/>
            <a:pathLst>
              <a:path w="1005477" h="961880">
                <a:moveTo>
                  <a:pt x="0" y="0"/>
                </a:moveTo>
                <a:lnTo>
                  <a:pt x="1005477" y="0"/>
                </a:lnTo>
                <a:lnTo>
                  <a:pt x="1005477" y="961880"/>
                </a:lnTo>
                <a:lnTo>
                  <a:pt x="0" y="961880"/>
                </a:lnTo>
                <a:lnTo>
                  <a:pt x="0" y="0"/>
                </a:lnTo>
                <a:close/>
              </a:path>
            </a:pathLst>
          </a:custGeom>
          <a:blipFill>
            <a:blip r:embed="rId27">
              <a:alphaModFix amt="59000"/>
              <a:extLst>
                <a:ext uri="{96DAC541-7B7A-43D3-8B79-37D633B846F1}">
                  <asvg:svgBlip xmlns:asvg="http://schemas.microsoft.com/office/drawing/2016/SVG/main" xmlns="" r:embed="rId28"/>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D092A">
                <a:alpha val="100000"/>
              </a:srgbClr>
            </a:gs>
            <a:gs pos="100000">
              <a:srgbClr val="3333B8">
                <a:alpha val="100000"/>
              </a:srgbClr>
            </a:gs>
          </a:gsLst>
          <a:lin ang="18900044"/>
        </a:gradFill>
        <a:effectLst/>
      </p:bgPr>
    </p:bg>
    <p:spTree>
      <p:nvGrpSpPr>
        <p:cNvPr id="1" name=""/>
        <p:cNvGrpSpPr/>
        <p:nvPr/>
      </p:nvGrpSpPr>
      <p:grpSpPr>
        <a:xfrm>
          <a:off x="0" y="0"/>
          <a:ext cx="0" cy="0"/>
          <a:chOff x="0" y="0"/>
          <a:chExt cx="0" cy="0"/>
        </a:xfrm>
      </p:grpSpPr>
      <p:sp>
        <p:nvSpPr>
          <p:cNvPr id="2" name="Freeform 2"/>
          <p:cNvSpPr/>
          <p:nvPr/>
        </p:nvSpPr>
        <p:spPr>
          <a:xfrm>
            <a:off x="9813076" y="-10034950"/>
            <a:ext cx="16086950" cy="16086950"/>
          </a:xfrm>
          <a:custGeom>
            <a:avLst/>
            <a:gdLst/>
            <a:ahLst/>
            <a:cxnLst/>
            <a:rect l="l" t="t" r="r" b="b"/>
            <a:pathLst>
              <a:path w="16086950" h="16086950">
                <a:moveTo>
                  <a:pt x="0" y="0"/>
                </a:moveTo>
                <a:lnTo>
                  <a:pt x="16086950" y="0"/>
                </a:lnTo>
                <a:lnTo>
                  <a:pt x="16086950" y="16086950"/>
                </a:lnTo>
                <a:lnTo>
                  <a:pt x="0" y="1608695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 name="Freeform 3"/>
          <p:cNvSpPr/>
          <p:nvPr/>
        </p:nvSpPr>
        <p:spPr>
          <a:xfrm>
            <a:off x="1102374" y="387398"/>
            <a:ext cx="1219080" cy="1167148"/>
          </a:xfrm>
          <a:custGeom>
            <a:avLst/>
            <a:gdLst/>
            <a:ahLst/>
            <a:cxnLst/>
            <a:rect l="l" t="t" r="r" b="b"/>
            <a:pathLst>
              <a:path w="1219080" h="1167148">
                <a:moveTo>
                  <a:pt x="0" y="0"/>
                </a:moveTo>
                <a:lnTo>
                  <a:pt x="1219080" y="0"/>
                </a:lnTo>
                <a:lnTo>
                  <a:pt x="1219080" y="1167148"/>
                </a:lnTo>
                <a:lnTo>
                  <a:pt x="0" y="116714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4" name="Freeform 4"/>
          <p:cNvSpPr/>
          <p:nvPr/>
        </p:nvSpPr>
        <p:spPr>
          <a:xfrm>
            <a:off x="304256" y="8914204"/>
            <a:ext cx="1263820" cy="915578"/>
          </a:xfrm>
          <a:custGeom>
            <a:avLst/>
            <a:gdLst/>
            <a:ahLst/>
            <a:cxnLst/>
            <a:rect l="l" t="t" r="r" b="b"/>
            <a:pathLst>
              <a:path w="1263820" h="915578">
                <a:moveTo>
                  <a:pt x="0" y="0"/>
                </a:moveTo>
                <a:lnTo>
                  <a:pt x="1263820" y="0"/>
                </a:lnTo>
                <a:lnTo>
                  <a:pt x="1263820" y="915578"/>
                </a:lnTo>
                <a:lnTo>
                  <a:pt x="0" y="91557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5" name="Freeform 5"/>
          <p:cNvSpPr/>
          <p:nvPr/>
        </p:nvSpPr>
        <p:spPr>
          <a:xfrm>
            <a:off x="8350724" y="329498"/>
            <a:ext cx="9400522" cy="9677824"/>
          </a:xfrm>
          <a:custGeom>
            <a:avLst/>
            <a:gdLst/>
            <a:ahLst/>
            <a:cxnLst/>
            <a:rect l="l" t="t" r="r" b="b"/>
            <a:pathLst>
              <a:path w="9400522" h="9677824">
                <a:moveTo>
                  <a:pt x="0" y="0"/>
                </a:moveTo>
                <a:lnTo>
                  <a:pt x="9400522" y="0"/>
                </a:lnTo>
                <a:lnTo>
                  <a:pt x="9400522" y="9677824"/>
                </a:lnTo>
                <a:lnTo>
                  <a:pt x="0" y="9677824"/>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6" name="TextBox 6"/>
          <p:cNvSpPr txBox="1"/>
          <p:nvPr/>
        </p:nvSpPr>
        <p:spPr>
          <a:xfrm>
            <a:off x="4957039" y="894216"/>
            <a:ext cx="8373922" cy="1292084"/>
          </a:xfrm>
          <a:prstGeom prst="rect">
            <a:avLst/>
          </a:prstGeom>
        </p:spPr>
        <p:txBody>
          <a:bodyPr lIns="0" tIns="0" rIns="0" bIns="0" rtlCol="0" anchor="t">
            <a:spAutoFit/>
          </a:bodyPr>
          <a:lstStyle/>
          <a:p>
            <a:pPr algn="ctr">
              <a:lnSpc>
                <a:spcPts val="9987"/>
              </a:lnSpc>
            </a:pPr>
            <a:r>
              <a:rPr lang="en-US" sz="8323">
                <a:solidFill>
                  <a:srgbClr val="92F7FF"/>
                </a:solidFill>
                <a:latin typeface="Arimo Bold"/>
              </a:rPr>
              <a:t>LỜI MỞ ĐẦU</a:t>
            </a:r>
          </a:p>
        </p:txBody>
      </p:sp>
      <p:sp>
        <p:nvSpPr>
          <p:cNvPr id="7" name="TextBox 7"/>
          <p:cNvSpPr txBox="1"/>
          <p:nvPr/>
        </p:nvSpPr>
        <p:spPr>
          <a:xfrm>
            <a:off x="3573267" y="3409612"/>
            <a:ext cx="12434259" cy="3990975"/>
          </a:xfrm>
          <a:prstGeom prst="rect">
            <a:avLst/>
          </a:prstGeom>
        </p:spPr>
        <p:txBody>
          <a:bodyPr lIns="0" tIns="0" rIns="0" bIns="0" rtlCol="0" anchor="t">
            <a:spAutoFit/>
          </a:bodyPr>
          <a:lstStyle/>
          <a:p>
            <a:pPr algn="ctr">
              <a:lnSpc>
                <a:spcPts val="3920"/>
              </a:lnSpc>
            </a:pPr>
            <a:r>
              <a:rPr lang="en-US" sz="3267">
                <a:solidFill>
                  <a:srgbClr val="FFFFFF"/>
                </a:solidFill>
                <a:latin typeface="Arimo"/>
              </a:rPr>
              <a:t>Hiện nay cây cà chua thường phải đối mặt với nhiều vấn đề bệnh tật. Điều này có thể ảnh hưởng nghiêm trọng đến nguồn thu nhập của các nông dân.</a:t>
            </a:r>
          </a:p>
          <a:p>
            <a:pPr algn="ctr">
              <a:lnSpc>
                <a:spcPts val="3920"/>
              </a:lnSpc>
            </a:pPr>
            <a:endParaRPr lang="en-US" sz="3267">
              <a:solidFill>
                <a:srgbClr val="FFFFFF"/>
              </a:solidFill>
              <a:latin typeface="Arimo"/>
            </a:endParaRPr>
          </a:p>
          <a:p>
            <a:pPr algn="ctr">
              <a:lnSpc>
                <a:spcPts val="3920"/>
              </a:lnSpc>
            </a:pPr>
            <a:r>
              <a:rPr lang="en-US" sz="3267">
                <a:solidFill>
                  <a:srgbClr val="FFFFFF"/>
                </a:solidFill>
                <a:latin typeface="Arimo"/>
              </a:rPr>
              <a:t>Nghiên cứu này hy vọng tạo ra một bài toán có khả năng phát hiện bệnh tật trên cây cà chua một cách chính xác và nhanh chóng giúp người nông dân có thể phát hiện và điều trị sớm cho cây bệnh.</a:t>
            </a:r>
          </a:p>
          <a:p>
            <a:pPr algn="l">
              <a:lnSpc>
                <a:spcPts val="3920"/>
              </a:lnSpc>
            </a:pPr>
            <a:endParaRPr lang="en-US" sz="3267">
              <a:solidFill>
                <a:srgbClr val="FFFFFF"/>
              </a:solidFill>
              <a:latin typeface="Arim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D092A">
                <a:alpha val="100000"/>
              </a:srgbClr>
            </a:gs>
            <a:gs pos="100000">
              <a:srgbClr val="3333B8">
                <a:alpha val="100000"/>
              </a:srgbClr>
            </a:gs>
          </a:gsLst>
          <a:lin ang="18900044"/>
        </a:gradFill>
        <a:effectLst/>
      </p:bgPr>
    </p:bg>
    <p:spTree>
      <p:nvGrpSpPr>
        <p:cNvPr id="1" name=""/>
        <p:cNvGrpSpPr/>
        <p:nvPr/>
      </p:nvGrpSpPr>
      <p:grpSpPr>
        <a:xfrm>
          <a:off x="0" y="0"/>
          <a:ext cx="0" cy="0"/>
          <a:chOff x="0" y="0"/>
          <a:chExt cx="0" cy="0"/>
        </a:xfrm>
      </p:grpSpPr>
      <p:sp>
        <p:nvSpPr>
          <p:cNvPr id="2" name="Freeform 2"/>
          <p:cNvSpPr/>
          <p:nvPr/>
        </p:nvSpPr>
        <p:spPr>
          <a:xfrm>
            <a:off x="9592878" y="-5822174"/>
            <a:ext cx="16086950" cy="16086950"/>
          </a:xfrm>
          <a:custGeom>
            <a:avLst/>
            <a:gdLst/>
            <a:ahLst/>
            <a:cxnLst/>
            <a:rect l="l" t="t" r="r" b="b"/>
            <a:pathLst>
              <a:path w="16086950" h="16086950">
                <a:moveTo>
                  <a:pt x="0" y="0"/>
                </a:moveTo>
                <a:lnTo>
                  <a:pt x="16086950" y="0"/>
                </a:lnTo>
                <a:lnTo>
                  <a:pt x="16086950" y="16086950"/>
                </a:lnTo>
                <a:lnTo>
                  <a:pt x="0" y="1608695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 name="Freeform 3"/>
          <p:cNvSpPr/>
          <p:nvPr/>
        </p:nvSpPr>
        <p:spPr>
          <a:xfrm>
            <a:off x="463204" y="504928"/>
            <a:ext cx="17361592" cy="9759848"/>
          </a:xfrm>
          <a:custGeom>
            <a:avLst/>
            <a:gdLst/>
            <a:ahLst/>
            <a:cxnLst/>
            <a:rect l="l" t="t" r="r" b="b"/>
            <a:pathLst>
              <a:path w="17361592" h="9759848">
                <a:moveTo>
                  <a:pt x="0" y="0"/>
                </a:moveTo>
                <a:lnTo>
                  <a:pt x="17361592" y="0"/>
                </a:lnTo>
                <a:lnTo>
                  <a:pt x="17361592" y="9759848"/>
                </a:lnTo>
                <a:lnTo>
                  <a:pt x="0" y="975984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4" name="TextBox 4"/>
          <p:cNvSpPr txBox="1"/>
          <p:nvPr/>
        </p:nvSpPr>
        <p:spPr>
          <a:xfrm>
            <a:off x="159152" y="5375327"/>
            <a:ext cx="4144200" cy="1809750"/>
          </a:xfrm>
          <a:prstGeom prst="rect">
            <a:avLst/>
          </a:prstGeom>
        </p:spPr>
        <p:txBody>
          <a:bodyPr lIns="0" tIns="0" rIns="0" bIns="0" rtlCol="0" anchor="t">
            <a:spAutoFit/>
          </a:bodyPr>
          <a:lstStyle/>
          <a:p>
            <a:pPr algn="ctr">
              <a:lnSpc>
                <a:spcPts val="4799"/>
              </a:lnSpc>
            </a:pPr>
            <a:r>
              <a:rPr lang="en-US" sz="3999">
                <a:solidFill>
                  <a:srgbClr val="92F7FF"/>
                </a:solidFill>
                <a:latin typeface="Arimo Bold"/>
              </a:rPr>
              <a:t>GIỚI THIỆU VỀ TRÍ TUỆ NHÂN TẠO</a:t>
            </a:r>
          </a:p>
        </p:txBody>
      </p:sp>
      <p:sp>
        <p:nvSpPr>
          <p:cNvPr id="5" name="TextBox 5"/>
          <p:cNvSpPr txBox="1"/>
          <p:nvPr/>
        </p:nvSpPr>
        <p:spPr>
          <a:xfrm>
            <a:off x="1531425" y="4238315"/>
            <a:ext cx="1605150" cy="572850"/>
          </a:xfrm>
          <a:prstGeom prst="rect">
            <a:avLst/>
          </a:prstGeom>
        </p:spPr>
        <p:txBody>
          <a:bodyPr lIns="0" tIns="0" rIns="0" bIns="0" rtlCol="0" anchor="t">
            <a:spAutoFit/>
          </a:bodyPr>
          <a:lstStyle/>
          <a:p>
            <a:pPr algn="ctr">
              <a:lnSpc>
                <a:spcPts val="6719"/>
              </a:lnSpc>
            </a:pPr>
            <a:r>
              <a:rPr lang="en-US" sz="5599">
                <a:solidFill>
                  <a:srgbClr val="FFFFFF"/>
                </a:solidFill>
                <a:latin typeface="Arimo Bold"/>
              </a:rPr>
              <a:t>1.1</a:t>
            </a:r>
          </a:p>
        </p:txBody>
      </p:sp>
      <p:sp>
        <p:nvSpPr>
          <p:cNvPr id="6" name="TextBox 6"/>
          <p:cNvSpPr txBox="1"/>
          <p:nvPr/>
        </p:nvSpPr>
        <p:spPr>
          <a:xfrm>
            <a:off x="4489774" y="5365802"/>
            <a:ext cx="4144200" cy="1219200"/>
          </a:xfrm>
          <a:prstGeom prst="rect">
            <a:avLst/>
          </a:prstGeom>
        </p:spPr>
        <p:txBody>
          <a:bodyPr lIns="0" tIns="0" rIns="0" bIns="0" rtlCol="0" anchor="t">
            <a:spAutoFit/>
          </a:bodyPr>
          <a:lstStyle/>
          <a:p>
            <a:pPr algn="ctr">
              <a:lnSpc>
                <a:spcPts val="4800"/>
              </a:lnSpc>
            </a:pPr>
            <a:r>
              <a:rPr lang="en-US" sz="4000">
                <a:solidFill>
                  <a:srgbClr val="92F7FF"/>
                </a:solidFill>
                <a:latin typeface="Arimo Bold"/>
              </a:rPr>
              <a:t>THỊ GIÁC MÁY TÍNH</a:t>
            </a:r>
          </a:p>
        </p:txBody>
      </p:sp>
      <p:sp>
        <p:nvSpPr>
          <p:cNvPr id="7" name="TextBox 7"/>
          <p:cNvSpPr txBox="1"/>
          <p:nvPr/>
        </p:nvSpPr>
        <p:spPr>
          <a:xfrm>
            <a:off x="12930794" y="5124450"/>
            <a:ext cx="4144200" cy="3019425"/>
          </a:xfrm>
          <a:prstGeom prst="rect">
            <a:avLst/>
          </a:prstGeom>
        </p:spPr>
        <p:txBody>
          <a:bodyPr lIns="0" tIns="0" rIns="0" bIns="0" rtlCol="0" anchor="t">
            <a:spAutoFit/>
          </a:bodyPr>
          <a:lstStyle/>
          <a:p>
            <a:pPr algn="ctr">
              <a:lnSpc>
                <a:spcPts val="4800"/>
              </a:lnSpc>
            </a:pPr>
            <a:r>
              <a:rPr lang="en-US" sz="4000">
                <a:solidFill>
                  <a:srgbClr val="92F7FF"/>
                </a:solidFill>
                <a:latin typeface="Arimo Bold"/>
              </a:rPr>
              <a:t>GIỚI THIỆU CHUNG VỀ BÀI TOÁN PHÁT HIỆN BỆNH CÂY CÀ CHUA</a:t>
            </a:r>
          </a:p>
        </p:txBody>
      </p:sp>
      <p:sp>
        <p:nvSpPr>
          <p:cNvPr id="8" name="TextBox 8"/>
          <p:cNvSpPr txBox="1"/>
          <p:nvPr/>
        </p:nvSpPr>
        <p:spPr>
          <a:xfrm>
            <a:off x="5759299" y="4238315"/>
            <a:ext cx="1605150" cy="572850"/>
          </a:xfrm>
          <a:prstGeom prst="rect">
            <a:avLst/>
          </a:prstGeom>
        </p:spPr>
        <p:txBody>
          <a:bodyPr lIns="0" tIns="0" rIns="0" bIns="0" rtlCol="0" anchor="t">
            <a:spAutoFit/>
          </a:bodyPr>
          <a:lstStyle/>
          <a:p>
            <a:pPr algn="ctr">
              <a:lnSpc>
                <a:spcPts val="6719"/>
              </a:lnSpc>
            </a:pPr>
            <a:r>
              <a:rPr lang="en-US" sz="5599">
                <a:solidFill>
                  <a:srgbClr val="FFFFFF"/>
                </a:solidFill>
                <a:latin typeface="Arimo Bold"/>
              </a:rPr>
              <a:t>1.2</a:t>
            </a:r>
          </a:p>
        </p:txBody>
      </p:sp>
      <p:sp>
        <p:nvSpPr>
          <p:cNvPr id="9" name="TextBox 9"/>
          <p:cNvSpPr txBox="1"/>
          <p:nvPr/>
        </p:nvSpPr>
        <p:spPr>
          <a:xfrm>
            <a:off x="10232740" y="4257675"/>
            <a:ext cx="1605150" cy="885825"/>
          </a:xfrm>
          <a:prstGeom prst="rect">
            <a:avLst/>
          </a:prstGeom>
        </p:spPr>
        <p:txBody>
          <a:bodyPr lIns="0" tIns="0" rIns="0" bIns="0" rtlCol="0" anchor="t">
            <a:spAutoFit/>
          </a:bodyPr>
          <a:lstStyle/>
          <a:p>
            <a:pPr algn="ctr">
              <a:lnSpc>
                <a:spcPts val="6719"/>
              </a:lnSpc>
            </a:pPr>
            <a:r>
              <a:rPr lang="en-US" sz="5599">
                <a:solidFill>
                  <a:srgbClr val="FFFFFF"/>
                </a:solidFill>
                <a:latin typeface="Arimo Bold"/>
              </a:rPr>
              <a:t>1.3</a:t>
            </a:r>
          </a:p>
        </p:txBody>
      </p:sp>
      <p:sp>
        <p:nvSpPr>
          <p:cNvPr id="10" name="TextBox 10"/>
          <p:cNvSpPr txBox="1"/>
          <p:nvPr/>
        </p:nvSpPr>
        <p:spPr>
          <a:xfrm>
            <a:off x="1531425" y="1141650"/>
            <a:ext cx="15225150" cy="802125"/>
          </a:xfrm>
          <a:prstGeom prst="rect">
            <a:avLst/>
          </a:prstGeom>
        </p:spPr>
        <p:txBody>
          <a:bodyPr lIns="0" tIns="0" rIns="0" bIns="0" rtlCol="0" anchor="t">
            <a:spAutoFit/>
          </a:bodyPr>
          <a:lstStyle/>
          <a:p>
            <a:pPr algn="ctr">
              <a:lnSpc>
                <a:spcPts val="7680"/>
              </a:lnSpc>
            </a:pPr>
            <a:r>
              <a:rPr lang="en-US" sz="6400">
                <a:solidFill>
                  <a:srgbClr val="92F7FF"/>
                </a:solidFill>
                <a:latin typeface="Arimo Bold"/>
              </a:rPr>
              <a:t>CHƯƠNG I: CƠ SỞ LÝ THUYẾT</a:t>
            </a:r>
          </a:p>
        </p:txBody>
      </p:sp>
      <p:sp>
        <p:nvSpPr>
          <p:cNvPr id="11" name="TextBox 11"/>
          <p:cNvSpPr txBox="1"/>
          <p:nvPr/>
        </p:nvSpPr>
        <p:spPr>
          <a:xfrm>
            <a:off x="14200319" y="4257675"/>
            <a:ext cx="1605150" cy="885825"/>
          </a:xfrm>
          <a:prstGeom prst="rect">
            <a:avLst/>
          </a:prstGeom>
        </p:spPr>
        <p:txBody>
          <a:bodyPr lIns="0" tIns="0" rIns="0" bIns="0" rtlCol="0" anchor="t">
            <a:spAutoFit/>
          </a:bodyPr>
          <a:lstStyle/>
          <a:p>
            <a:pPr algn="ctr">
              <a:lnSpc>
                <a:spcPts val="6719"/>
              </a:lnSpc>
            </a:pPr>
            <a:r>
              <a:rPr lang="en-US" sz="5599">
                <a:solidFill>
                  <a:srgbClr val="FFFFFF"/>
                </a:solidFill>
                <a:latin typeface="Arimo Bold"/>
              </a:rPr>
              <a:t>1.4</a:t>
            </a:r>
          </a:p>
        </p:txBody>
      </p:sp>
      <p:sp>
        <p:nvSpPr>
          <p:cNvPr id="12" name="TextBox 12"/>
          <p:cNvSpPr txBox="1"/>
          <p:nvPr/>
        </p:nvSpPr>
        <p:spPr>
          <a:xfrm>
            <a:off x="8963215" y="5365802"/>
            <a:ext cx="4144200" cy="619125"/>
          </a:xfrm>
          <a:prstGeom prst="rect">
            <a:avLst/>
          </a:prstGeom>
        </p:spPr>
        <p:txBody>
          <a:bodyPr lIns="0" tIns="0" rIns="0" bIns="0" rtlCol="0" anchor="t">
            <a:spAutoFit/>
          </a:bodyPr>
          <a:lstStyle/>
          <a:p>
            <a:pPr algn="ctr">
              <a:lnSpc>
                <a:spcPts val="4800"/>
              </a:lnSpc>
            </a:pPr>
            <a:r>
              <a:rPr lang="en-US" sz="4000">
                <a:solidFill>
                  <a:srgbClr val="92F7FF"/>
                </a:solidFill>
                <a:latin typeface="Arimo Bold"/>
              </a:rPr>
              <a:t>HỌC SÂU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D092A">
                <a:alpha val="100000"/>
              </a:srgbClr>
            </a:gs>
            <a:gs pos="100000">
              <a:srgbClr val="3333B8">
                <a:alpha val="100000"/>
              </a:srgbClr>
            </a:gs>
          </a:gsLst>
          <a:lin ang="18900044"/>
        </a:gradFill>
        <a:effectLst/>
      </p:bgPr>
    </p:bg>
    <p:spTree>
      <p:nvGrpSpPr>
        <p:cNvPr id="1" name=""/>
        <p:cNvGrpSpPr/>
        <p:nvPr/>
      </p:nvGrpSpPr>
      <p:grpSpPr>
        <a:xfrm>
          <a:off x="0" y="0"/>
          <a:ext cx="0" cy="0"/>
          <a:chOff x="0" y="0"/>
          <a:chExt cx="0" cy="0"/>
        </a:xfrm>
      </p:grpSpPr>
      <p:sp>
        <p:nvSpPr>
          <p:cNvPr id="2" name="Freeform 2"/>
          <p:cNvSpPr/>
          <p:nvPr/>
        </p:nvSpPr>
        <p:spPr>
          <a:xfrm>
            <a:off x="9692210" y="-10033928"/>
            <a:ext cx="16086950" cy="16086950"/>
          </a:xfrm>
          <a:custGeom>
            <a:avLst/>
            <a:gdLst/>
            <a:ahLst/>
            <a:cxnLst/>
            <a:rect l="l" t="t" r="r" b="b"/>
            <a:pathLst>
              <a:path w="16086950" h="16086950">
                <a:moveTo>
                  <a:pt x="0" y="0"/>
                </a:moveTo>
                <a:lnTo>
                  <a:pt x="16086950" y="0"/>
                </a:lnTo>
                <a:lnTo>
                  <a:pt x="16086950" y="16086950"/>
                </a:lnTo>
                <a:lnTo>
                  <a:pt x="0" y="1608695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 name="Freeform 3"/>
          <p:cNvSpPr/>
          <p:nvPr/>
        </p:nvSpPr>
        <p:spPr>
          <a:xfrm>
            <a:off x="560274" y="187602"/>
            <a:ext cx="17355814" cy="9747854"/>
          </a:xfrm>
          <a:custGeom>
            <a:avLst/>
            <a:gdLst/>
            <a:ahLst/>
            <a:cxnLst/>
            <a:rect l="l" t="t" r="r" b="b"/>
            <a:pathLst>
              <a:path w="17355814" h="9747854">
                <a:moveTo>
                  <a:pt x="0" y="0"/>
                </a:moveTo>
                <a:lnTo>
                  <a:pt x="17355814" y="0"/>
                </a:lnTo>
                <a:lnTo>
                  <a:pt x="17355814" y="9747854"/>
                </a:lnTo>
                <a:lnTo>
                  <a:pt x="0" y="974785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grpSp>
        <p:nvGrpSpPr>
          <p:cNvPr id="4" name="Group 4"/>
          <p:cNvGrpSpPr/>
          <p:nvPr/>
        </p:nvGrpSpPr>
        <p:grpSpPr>
          <a:xfrm>
            <a:off x="8541000" y="2119350"/>
            <a:ext cx="8320800" cy="6138600"/>
            <a:chOff x="0" y="0"/>
            <a:chExt cx="11094400" cy="8184800"/>
          </a:xfrm>
        </p:grpSpPr>
        <p:sp>
          <p:nvSpPr>
            <p:cNvPr id="5" name="Freeform 5"/>
            <p:cNvSpPr/>
            <p:nvPr/>
          </p:nvSpPr>
          <p:spPr>
            <a:xfrm>
              <a:off x="0" y="0"/>
              <a:ext cx="11094339" cy="8184769"/>
            </a:xfrm>
            <a:custGeom>
              <a:avLst/>
              <a:gdLst/>
              <a:ahLst/>
              <a:cxnLst/>
              <a:rect l="l" t="t" r="r" b="b"/>
              <a:pathLst>
                <a:path w="11094339" h="8184769">
                  <a:moveTo>
                    <a:pt x="0" y="658622"/>
                  </a:moveTo>
                  <a:cubicBezTo>
                    <a:pt x="0" y="294894"/>
                    <a:pt x="294894" y="0"/>
                    <a:pt x="658622" y="0"/>
                  </a:cubicBezTo>
                  <a:lnTo>
                    <a:pt x="10435717" y="0"/>
                  </a:lnTo>
                  <a:cubicBezTo>
                    <a:pt x="10799445" y="0"/>
                    <a:pt x="11094339" y="294894"/>
                    <a:pt x="11094339" y="658622"/>
                  </a:cubicBezTo>
                  <a:lnTo>
                    <a:pt x="11094339" y="7526147"/>
                  </a:lnTo>
                  <a:cubicBezTo>
                    <a:pt x="11094339" y="7889875"/>
                    <a:pt x="10799445" y="8184769"/>
                    <a:pt x="10435717" y="8184769"/>
                  </a:cubicBezTo>
                  <a:lnTo>
                    <a:pt x="658622" y="8184769"/>
                  </a:lnTo>
                  <a:cubicBezTo>
                    <a:pt x="294894" y="8184769"/>
                    <a:pt x="0" y="7889875"/>
                    <a:pt x="0" y="7526147"/>
                  </a:cubicBezTo>
                  <a:close/>
                </a:path>
              </a:pathLst>
            </a:custGeom>
            <a:solidFill>
              <a:srgbClr val="3F3FD8"/>
            </a:solidFill>
          </p:spPr>
        </p:sp>
      </p:grpSp>
      <p:sp>
        <p:nvSpPr>
          <p:cNvPr id="6" name="TextBox 6"/>
          <p:cNvSpPr txBox="1"/>
          <p:nvPr/>
        </p:nvSpPr>
        <p:spPr>
          <a:xfrm>
            <a:off x="8933925" y="2946979"/>
            <a:ext cx="7534950" cy="4210050"/>
          </a:xfrm>
          <a:prstGeom prst="rect">
            <a:avLst/>
          </a:prstGeom>
        </p:spPr>
        <p:txBody>
          <a:bodyPr lIns="0" tIns="0" rIns="0" bIns="0" rtlCol="0" anchor="t">
            <a:spAutoFit/>
          </a:bodyPr>
          <a:lstStyle/>
          <a:p>
            <a:pPr algn="l">
              <a:lnSpc>
                <a:spcPts val="3359"/>
              </a:lnSpc>
            </a:pPr>
            <a:r>
              <a:rPr lang="en-US" sz="2799">
                <a:solidFill>
                  <a:srgbClr val="FFFFFF"/>
                </a:solidFill>
                <a:latin typeface="Arimo Light"/>
              </a:rPr>
              <a:t> Trí tuệ nhân tạo hay AI (Artificial intelligence), là trí thông minh được thể hiện bằng máy móc, trái ngược với trí thông minh tự nhiên của con người. Thông thường, thuật ngữ "trí tuệ nhân tạo" thường được sử dụng để mô tả các máy móc chủ (hoặc máy tính) có khả năng bắt chước các chức năng "nhận thức" mà con người thường phải liên kết với tâm trí, như "học tập" và "giải quyết vấn đề". </a:t>
            </a:r>
          </a:p>
          <a:p>
            <a:pPr algn="l">
              <a:lnSpc>
                <a:spcPts val="3359"/>
              </a:lnSpc>
            </a:pPr>
            <a:endParaRPr lang="en-US" sz="2799">
              <a:solidFill>
                <a:srgbClr val="FFFFFF"/>
              </a:solidFill>
              <a:latin typeface="Arimo Light"/>
            </a:endParaRPr>
          </a:p>
        </p:txBody>
      </p:sp>
      <p:grpSp>
        <p:nvGrpSpPr>
          <p:cNvPr id="7" name="Group 7"/>
          <p:cNvGrpSpPr/>
          <p:nvPr/>
        </p:nvGrpSpPr>
        <p:grpSpPr>
          <a:xfrm>
            <a:off x="2071726" y="975536"/>
            <a:ext cx="169618" cy="171496"/>
            <a:chOff x="0" y="0"/>
            <a:chExt cx="226157" cy="228661"/>
          </a:xfrm>
        </p:grpSpPr>
        <p:sp>
          <p:nvSpPr>
            <p:cNvPr id="8" name="Freeform 8"/>
            <p:cNvSpPr/>
            <p:nvPr/>
          </p:nvSpPr>
          <p:spPr>
            <a:xfrm>
              <a:off x="127" y="127"/>
              <a:ext cx="225933" cy="228473"/>
            </a:xfrm>
            <a:custGeom>
              <a:avLst/>
              <a:gdLst/>
              <a:ahLst/>
              <a:cxnLst/>
              <a:rect l="l" t="t" r="r" b="b"/>
              <a:pathLst>
                <a:path w="225933" h="228473">
                  <a:moveTo>
                    <a:pt x="112903" y="0"/>
                  </a:moveTo>
                  <a:cubicBezTo>
                    <a:pt x="51562" y="0"/>
                    <a:pt x="0" y="51562"/>
                    <a:pt x="0" y="112903"/>
                  </a:cubicBezTo>
                  <a:cubicBezTo>
                    <a:pt x="0" y="174244"/>
                    <a:pt x="51562" y="228473"/>
                    <a:pt x="112903" y="228473"/>
                  </a:cubicBezTo>
                  <a:cubicBezTo>
                    <a:pt x="174244" y="228473"/>
                    <a:pt x="225933" y="174371"/>
                    <a:pt x="225933" y="112903"/>
                  </a:cubicBezTo>
                  <a:cubicBezTo>
                    <a:pt x="225933" y="51435"/>
                    <a:pt x="174371" y="0"/>
                    <a:pt x="112903" y="0"/>
                  </a:cubicBezTo>
                  <a:close/>
                </a:path>
              </a:pathLst>
            </a:custGeom>
            <a:solidFill>
              <a:srgbClr val="FFFFFF"/>
            </a:solidFill>
          </p:spPr>
        </p:sp>
      </p:grpSp>
      <p:sp>
        <p:nvSpPr>
          <p:cNvPr id="9" name="Freeform 9"/>
          <p:cNvSpPr/>
          <p:nvPr/>
        </p:nvSpPr>
        <p:spPr>
          <a:xfrm>
            <a:off x="4811326" y="9030162"/>
            <a:ext cx="2043512" cy="664188"/>
          </a:xfrm>
          <a:custGeom>
            <a:avLst/>
            <a:gdLst/>
            <a:ahLst/>
            <a:cxnLst/>
            <a:rect l="l" t="t" r="r" b="b"/>
            <a:pathLst>
              <a:path w="2043512" h="664188">
                <a:moveTo>
                  <a:pt x="0" y="0"/>
                </a:moveTo>
                <a:lnTo>
                  <a:pt x="2043512" y="0"/>
                </a:lnTo>
                <a:lnTo>
                  <a:pt x="2043512" y="664188"/>
                </a:lnTo>
                <a:lnTo>
                  <a:pt x="0" y="66418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0" name="Freeform 10"/>
          <p:cNvSpPr/>
          <p:nvPr/>
        </p:nvSpPr>
        <p:spPr>
          <a:xfrm>
            <a:off x="6473722" y="7914994"/>
            <a:ext cx="1499592" cy="1434998"/>
          </a:xfrm>
          <a:custGeom>
            <a:avLst/>
            <a:gdLst/>
            <a:ahLst/>
            <a:cxnLst/>
            <a:rect l="l" t="t" r="r" b="b"/>
            <a:pathLst>
              <a:path w="1499592" h="1434998">
                <a:moveTo>
                  <a:pt x="0" y="0"/>
                </a:moveTo>
                <a:lnTo>
                  <a:pt x="1499592" y="0"/>
                </a:lnTo>
                <a:lnTo>
                  <a:pt x="1499592" y="1434998"/>
                </a:lnTo>
                <a:lnTo>
                  <a:pt x="0" y="1434998"/>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1" name="Freeform 11"/>
          <p:cNvSpPr/>
          <p:nvPr/>
        </p:nvSpPr>
        <p:spPr>
          <a:xfrm>
            <a:off x="6492950" y="769900"/>
            <a:ext cx="1461100" cy="1109200"/>
          </a:xfrm>
          <a:custGeom>
            <a:avLst/>
            <a:gdLst/>
            <a:ahLst/>
            <a:cxnLst/>
            <a:rect l="l" t="t" r="r" b="b"/>
            <a:pathLst>
              <a:path w="1461100" h="1109200">
                <a:moveTo>
                  <a:pt x="0" y="0"/>
                </a:moveTo>
                <a:lnTo>
                  <a:pt x="1461100" y="0"/>
                </a:lnTo>
                <a:lnTo>
                  <a:pt x="1461100" y="1109200"/>
                </a:lnTo>
                <a:lnTo>
                  <a:pt x="0" y="1109200"/>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12" name="Freeform 12"/>
          <p:cNvSpPr/>
          <p:nvPr/>
        </p:nvSpPr>
        <p:spPr>
          <a:xfrm>
            <a:off x="214124" y="691298"/>
            <a:ext cx="11153556" cy="8900158"/>
          </a:xfrm>
          <a:custGeom>
            <a:avLst/>
            <a:gdLst/>
            <a:ahLst/>
            <a:cxnLst/>
            <a:rect l="l" t="t" r="r" b="b"/>
            <a:pathLst>
              <a:path w="11153556" h="8900158">
                <a:moveTo>
                  <a:pt x="0" y="0"/>
                </a:moveTo>
                <a:lnTo>
                  <a:pt x="11153556" y="0"/>
                </a:lnTo>
                <a:lnTo>
                  <a:pt x="11153556" y="8900158"/>
                </a:lnTo>
                <a:lnTo>
                  <a:pt x="0" y="8900158"/>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13" name="TextBox 13"/>
          <p:cNvSpPr txBox="1"/>
          <p:nvPr/>
        </p:nvSpPr>
        <p:spPr>
          <a:xfrm>
            <a:off x="1548151" y="4492374"/>
            <a:ext cx="6857550" cy="3581400"/>
          </a:xfrm>
          <a:prstGeom prst="rect">
            <a:avLst/>
          </a:prstGeom>
        </p:spPr>
        <p:txBody>
          <a:bodyPr lIns="0" tIns="0" rIns="0" bIns="0" rtlCol="0" anchor="t">
            <a:spAutoFit/>
          </a:bodyPr>
          <a:lstStyle/>
          <a:p>
            <a:pPr algn="ctr">
              <a:lnSpc>
                <a:spcPts val="9361"/>
              </a:lnSpc>
            </a:pPr>
            <a:r>
              <a:rPr lang="en-US" sz="7801">
                <a:solidFill>
                  <a:srgbClr val="FFFFFF"/>
                </a:solidFill>
                <a:latin typeface="Arimo Bold"/>
              </a:rPr>
              <a:t>GIỚI THIỆU VỀ TRÍ TUỆ NHÂN TẠO</a:t>
            </a:r>
          </a:p>
        </p:txBody>
      </p:sp>
      <p:sp>
        <p:nvSpPr>
          <p:cNvPr id="14" name="TextBox 14"/>
          <p:cNvSpPr txBox="1"/>
          <p:nvPr/>
        </p:nvSpPr>
        <p:spPr>
          <a:xfrm>
            <a:off x="3564151" y="2497289"/>
            <a:ext cx="2825550" cy="1557900"/>
          </a:xfrm>
          <a:prstGeom prst="rect">
            <a:avLst/>
          </a:prstGeom>
        </p:spPr>
        <p:txBody>
          <a:bodyPr lIns="0" tIns="0" rIns="0" bIns="0" rtlCol="0" anchor="t">
            <a:spAutoFit/>
          </a:bodyPr>
          <a:lstStyle/>
          <a:p>
            <a:pPr algn="ctr">
              <a:lnSpc>
                <a:spcPts val="15600"/>
              </a:lnSpc>
            </a:pPr>
            <a:r>
              <a:rPr lang="en-US" sz="13000">
                <a:solidFill>
                  <a:srgbClr val="FFFFFF"/>
                </a:solidFill>
                <a:latin typeface="Arimo Bold"/>
              </a:rPr>
              <a:t>1.1</a:t>
            </a:r>
          </a:p>
        </p:txBody>
      </p:sp>
      <p:sp>
        <p:nvSpPr>
          <p:cNvPr id="15" name="Freeform 15"/>
          <p:cNvSpPr/>
          <p:nvPr/>
        </p:nvSpPr>
        <p:spPr>
          <a:xfrm>
            <a:off x="660620" y="8549058"/>
            <a:ext cx="1036538" cy="656210"/>
          </a:xfrm>
          <a:custGeom>
            <a:avLst/>
            <a:gdLst/>
            <a:ahLst/>
            <a:cxnLst/>
            <a:rect l="l" t="t" r="r" b="b"/>
            <a:pathLst>
              <a:path w="1036538" h="656210">
                <a:moveTo>
                  <a:pt x="0" y="0"/>
                </a:moveTo>
                <a:lnTo>
                  <a:pt x="1036538" y="0"/>
                </a:lnTo>
                <a:lnTo>
                  <a:pt x="1036538" y="656210"/>
                </a:lnTo>
                <a:lnTo>
                  <a:pt x="0" y="656210"/>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D092A">
                <a:alpha val="100000"/>
              </a:srgbClr>
            </a:gs>
            <a:gs pos="100000">
              <a:srgbClr val="3333B8">
                <a:alpha val="100000"/>
              </a:srgbClr>
            </a:gs>
          </a:gsLst>
          <a:lin ang="18900044"/>
        </a:gradFill>
        <a:effectLst/>
      </p:bgPr>
    </p:bg>
    <p:spTree>
      <p:nvGrpSpPr>
        <p:cNvPr id="1" name=""/>
        <p:cNvGrpSpPr/>
        <p:nvPr/>
      </p:nvGrpSpPr>
      <p:grpSpPr>
        <a:xfrm>
          <a:off x="0" y="0"/>
          <a:ext cx="0" cy="0"/>
          <a:chOff x="0" y="0"/>
          <a:chExt cx="0" cy="0"/>
        </a:xfrm>
      </p:grpSpPr>
      <p:sp>
        <p:nvSpPr>
          <p:cNvPr id="2" name="Freeform 2"/>
          <p:cNvSpPr/>
          <p:nvPr/>
        </p:nvSpPr>
        <p:spPr>
          <a:xfrm>
            <a:off x="9692210" y="-10033928"/>
            <a:ext cx="16086950" cy="16086950"/>
          </a:xfrm>
          <a:custGeom>
            <a:avLst/>
            <a:gdLst/>
            <a:ahLst/>
            <a:cxnLst/>
            <a:rect l="l" t="t" r="r" b="b"/>
            <a:pathLst>
              <a:path w="16086950" h="16086950">
                <a:moveTo>
                  <a:pt x="0" y="0"/>
                </a:moveTo>
                <a:lnTo>
                  <a:pt x="16086950" y="0"/>
                </a:lnTo>
                <a:lnTo>
                  <a:pt x="16086950" y="16086950"/>
                </a:lnTo>
                <a:lnTo>
                  <a:pt x="0" y="1608695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 name="Freeform 3"/>
          <p:cNvSpPr/>
          <p:nvPr/>
        </p:nvSpPr>
        <p:spPr>
          <a:xfrm>
            <a:off x="560274" y="187602"/>
            <a:ext cx="17355814" cy="9747854"/>
          </a:xfrm>
          <a:custGeom>
            <a:avLst/>
            <a:gdLst/>
            <a:ahLst/>
            <a:cxnLst/>
            <a:rect l="l" t="t" r="r" b="b"/>
            <a:pathLst>
              <a:path w="17355814" h="9747854">
                <a:moveTo>
                  <a:pt x="0" y="0"/>
                </a:moveTo>
                <a:lnTo>
                  <a:pt x="17355814" y="0"/>
                </a:lnTo>
                <a:lnTo>
                  <a:pt x="17355814" y="9747854"/>
                </a:lnTo>
                <a:lnTo>
                  <a:pt x="0" y="974785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grpSp>
        <p:nvGrpSpPr>
          <p:cNvPr id="4" name="Group 4"/>
          <p:cNvGrpSpPr/>
          <p:nvPr/>
        </p:nvGrpSpPr>
        <p:grpSpPr>
          <a:xfrm>
            <a:off x="8541000" y="2119350"/>
            <a:ext cx="8320800" cy="6138600"/>
            <a:chOff x="0" y="0"/>
            <a:chExt cx="11094400" cy="8184800"/>
          </a:xfrm>
        </p:grpSpPr>
        <p:sp>
          <p:nvSpPr>
            <p:cNvPr id="5" name="Freeform 5"/>
            <p:cNvSpPr/>
            <p:nvPr/>
          </p:nvSpPr>
          <p:spPr>
            <a:xfrm>
              <a:off x="0" y="0"/>
              <a:ext cx="11094339" cy="8184769"/>
            </a:xfrm>
            <a:custGeom>
              <a:avLst/>
              <a:gdLst/>
              <a:ahLst/>
              <a:cxnLst/>
              <a:rect l="l" t="t" r="r" b="b"/>
              <a:pathLst>
                <a:path w="11094339" h="8184769">
                  <a:moveTo>
                    <a:pt x="0" y="658622"/>
                  </a:moveTo>
                  <a:cubicBezTo>
                    <a:pt x="0" y="294894"/>
                    <a:pt x="294894" y="0"/>
                    <a:pt x="658622" y="0"/>
                  </a:cubicBezTo>
                  <a:lnTo>
                    <a:pt x="10435717" y="0"/>
                  </a:lnTo>
                  <a:cubicBezTo>
                    <a:pt x="10799445" y="0"/>
                    <a:pt x="11094339" y="294894"/>
                    <a:pt x="11094339" y="658622"/>
                  </a:cubicBezTo>
                  <a:lnTo>
                    <a:pt x="11094339" y="7526147"/>
                  </a:lnTo>
                  <a:cubicBezTo>
                    <a:pt x="11094339" y="7889875"/>
                    <a:pt x="10799445" y="8184769"/>
                    <a:pt x="10435717" y="8184769"/>
                  </a:cubicBezTo>
                  <a:lnTo>
                    <a:pt x="658622" y="8184769"/>
                  </a:lnTo>
                  <a:cubicBezTo>
                    <a:pt x="294894" y="8184769"/>
                    <a:pt x="0" y="7889875"/>
                    <a:pt x="0" y="7526147"/>
                  </a:cubicBezTo>
                  <a:close/>
                </a:path>
              </a:pathLst>
            </a:custGeom>
            <a:solidFill>
              <a:srgbClr val="3F3FD8"/>
            </a:solidFill>
          </p:spPr>
        </p:sp>
      </p:grpSp>
      <p:sp>
        <p:nvSpPr>
          <p:cNvPr id="6" name="TextBox 6"/>
          <p:cNvSpPr txBox="1"/>
          <p:nvPr/>
        </p:nvSpPr>
        <p:spPr>
          <a:xfrm>
            <a:off x="8930625" y="3183836"/>
            <a:ext cx="7534950" cy="3877985"/>
          </a:xfrm>
          <a:prstGeom prst="rect">
            <a:avLst/>
          </a:prstGeom>
        </p:spPr>
        <p:txBody>
          <a:bodyPr lIns="0" tIns="0" rIns="0" bIns="0" rtlCol="0" anchor="t">
            <a:spAutoFit/>
          </a:bodyPr>
          <a:lstStyle/>
          <a:p>
            <a:r>
              <a:rPr lang="vi-VN" sz="2800" dirty="0">
                <a:solidFill>
                  <a:schemeClr val="bg1"/>
                </a:solidFill>
                <a:latin typeface="Arimo Light"/>
              </a:rPr>
              <a:t>Học máy (machine learning) là khả năng của chương trình máy tính sử dụng kinh nghiệm, quan sát, hoặc dữ liệu trong quá khứ để cải thiện công việc của mình trong tương lai thay vì chỉ thực hiện theo đúng các quy tắc đã được lập trình sẵn. Chẳng hạn, máy tính có thể học cách dự đoán dựa trên các ví dụ, hay học cách tạo ra các hành vi phù hợp dựa trên quan sát trong quá khứ.</a:t>
            </a:r>
            <a:endParaRPr lang="en-US" sz="2800" dirty="0">
              <a:solidFill>
                <a:schemeClr val="bg1"/>
              </a:solidFill>
              <a:latin typeface="Arimo Light"/>
            </a:endParaRPr>
          </a:p>
        </p:txBody>
      </p:sp>
      <p:grpSp>
        <p:nvGrpSpPr>
          <p:cNvPr id="7" name="Group 7"/>
          <p:cNvGrpSpPr/>
          <p:nvPr/>
        </p:nvGrpSpPr>
        <p:grpSpPr>
          <a:xfrm>
            <a:off x="2071726" y="975536"/>
            <a:ext cx="169618" cy="171496"/>
            <a:chOff x="0" y="0"/>
            <a:chExt cx="226157" cy="228661"/>
          </a:xfrm>
        </p:grpSpPr>
        <p:sp>
          <p:nvSpPr>
            <p:cNvPr id="8" name="Freeform 8"/>
            <p:cNvSpPr/>
            <p:nvPr/>
          </p:nvSpPr>
          <p:spPr>
            <a:xfrm>
              <a:off x="127" y="127"/>
              <a:ext cx="225933" cy="228473"/>
            </a:xfrm>
            <a:custGeom>
              <a:avLst/>
              <a:gdLst/>
              <a:ahLst/>
              <a:cxnLst/>
              <a:rect l="l" t="t" r="r" b="b"/>
              <a:pathLst>
                <a:path w="225933" h="228473">
                  <a:moveTo>
                    <a:pt x="112903" y="0"/>
                  </a:moveTo>
                  <a:cubicBezTo>
                    <a:pt x="51562" y="0"/>
                    <a:pt x="0" y="51562"/>
                    <a:pt x="0" y="112903"/>
                  </a:cubicBezTo>
                  <a:cubicBezTo>
                    <a:pt x="0" y="174244"/>
                    <a:pt x="51562" y="228473"/>
                    <a:pt x="112903" y="228473"/>
                  </a:cubicBezTo>
                  <a:cubicBezTo>
                    <a:pt x="174244" y="228473"/>
                    <a:pt x="225933" y="174371"/>
                    <a:pt x="225933" y="112903"/>
                  </a:cubicBezTo>
                  <a:cubicBezTo>
                    <a:pt x="225933" y="51435"/>
                    <a:pt x="174371" y="0"/>
                    <a:pt x="112903" y="0"/>
                  </a:cubicBezTo>
                  <a:close/>
                </a:path>
              </a:pathLst>
            </a:custGeom>
            <a:solidFill>
              <a:srgbClr val="FFFFFF"/>
            </a:solidFill>
          </p:spPr>
        </p:sp>
      </p:grpSp>
      <p:sp>
        <p:nvSpPr>
          <p:cNvPr id="9" name="Freeform 9"/>
          <p:cNvSpPr/>
          <p:nvPr/>
        </p:nvSpPr>
        <p:spPr>
          <a:xfrm>
            <a:off x="4811326" y="9030162"/>
            <a:ext cx="2043512" cy="664188"/>
          </a:xfrm>
          <a:custGeom>
            <a:avLst/>
            <a:gdLst/>
            <a:ahLst/>
            <a:cxnLst/>
            <a:rect l="l" t="t" r="r" b="b"/>
            <a:pathLst>
              <a:path w="2043512" h="664188">
                <a:moveTo>
                  <a:pt x="0" y="0"/>
                </a:moveTo>
                <a:lnTo>
                  <a:pt x="2043512" y="0"/>
                </a:lnTo>
                <a:lnTo>
                  <a:pt x="2043512" y="664188"/>
                </a:lnTo>
                <a:lnTo>
                  <a:pt x="0" y="66418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0" name="Freeform 10"/>
          <p:cNvSpPr/>
          <p:nvPr/>
        </p:nvSpPr>
        <p:spPr>
          <a:xfrm>
            <a:off x="6473722" y="7914994"/>
            <a:ext cx="1499592" cy="1434998"/>
          </a:xfrm>
          <a:custGeom>
            <a:avLst/>
            <a:gdLst/>
            <a:ahLst/>
            <a:cxnLst/>
            <a:rect l="l" t="t" r="r" b="b"/>
            <a:pathLst>
              <a:path w="1499592" h="1434998">
                <a:moveTo>
                  <a:pt x="0" y="0"/>
                </a:moveTo>
                <a:lnTo>
                  <a:pt x="1499592" y="0"/>
                </a:lnTo>
                <a:lnTo>
                  <a:pt x="1499592" y="1434998"/>
                </a:lnTo>
                <a:lnTo>
                  <a:pt x="0" y="1434998"/>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1" name="Freeform 11"/>
          <p:cNvSpPr/>
          <p:nvPr/>
        </p:nvSpPr>
        <p:spPr>
          <a:xfrm>
            <a:off x="6492950" y="769900"/>
            <a:ext cx="1461100" cy="1109200"/>
          </a:xfrm>
          <a:custGeom>
            <a:avLst/>
            <a:gdLst/>
            <a:ahLst/>
            <a:cxnLst/>
            <a:rect l="l" t="t" r="r" b="b"/>
            <a:pathLst>
              <a:path w="1461100" h="1109200">
                <a:moveTo>
                  <a:pt x="0" y="0"/>
                </a:moveTo>
                <a:lnTo>
                  <a:pt x="1461100" y="0"/>
                </a:lnTo>
                <a:lnTo>
                  <a:pt x="1461100" y="1109200"/>
                </a:lnTo>
                <a:lnTo>
                  <a:pt x="0" y="1109200"/>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12" name="Freeform 12"/>
          <p:cNvSpPr/>
          <p:nvPr/>
        </p:nvSpPr>
        <p:spPr>
          <a:xfrm>
            <a:off x="162430" y="693421"/>
            <a:ext cx="11153556" cy="8900158"/>
          </a:xfrm>
          <a:custGeom>
            <a:avLst/>
            <a:gdLst/>
            <a:ahLst/>
            <a:cxnLst/>
            <a:rect l="l" t="t" r="r" b="b"/>
            <a:pathLst>
              <a:path w="11153556" h="8900158">
                <a:moveTo>
                  <a:pt x="0" y="0"/>
                </a:moveTo>
                <a:lnTo>
                  <a:pt x="11153556" y="0"/>
                </a:lnTo>
                <a:lnTo>
                  <a:pt x="11153556" y="8900158"/>
                </a:lnTo>
                <a:lnTo>
                  <a:pt x="0" y="8900158"/>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13" name="TextBox 13"/>
          <p:cNvSpPr txBox="1"/>
          <p:nvPr/>
        </p:nvSpPr>
        <p:spPr>
          <a:xfrm>
            <a:off x="1548151" y="4246935"/>
            <a:ext cx="6857550" cy="1628651"/>
          </a:xfrm>
          <a:prstGeom prst="rect">
            <a:avLst/>
          </a:prstGeom>
        </p:spPr>
        <p:txBody>
          <a:bodyPr lIns="0" tIns="0" rIns="0" bIns="0" rtlCol="0" anchor="t">
            <a:spAutoFit/>
          </a:bodyPr>
          <a:lstStyle/>
          <a:p>
            <a:pPr algn="ctr">
              <a:lnSpc>
                <a:spcPts val="12720"/>
              </a:lnSpc>
            </a:pPr>
            <a:r>
              <a:rPr lang="vi-VN" sz="10600" dirty="0" smtClean="0">
                <a:solidFill>
                  <a:srgbClr val="FFFFFF"/>
                </a:solidFill>
                <a:latin typeface="Arimo Bold"/>
              </a:rPr>
              <a:t>HỌC MÁY</a:t>
            </a:r>
            <a:endParaRPr lang="en-US" sz="10600" dirty="0">
              <a:solidFill>
                <a:srgbClr val="FFFFFF"/>
              </a:solidFill>
              <a:latin typeface="Arimo Bold"/>
            </a:endParaRPr>
          </a:p>
        </p:txBody>
      </p:sp>
      <p:sp>
        <p:nvSpPr>
          <p:cNvPr id="14" name="TextBox 14"/>
          <p:cNvSpPr txBox="1"/>
          <p:nvPr/>
        </p:nvSpPr>
        <p:spPr>
          <a:xfrm>
            <a:off x="3564151" y="2497289"/>
            <a:ext cx="2825550" cy="1557900"/>
          </a:xfrm>
          <a:prstGeom prst="rect">
            <a:avLst/>
          </a:prstGeom>
        </p:spPr>
        <p:txBody>
          <a:bodyPr lIns="0" tIns="0" rIns="0" bIns="0" rtlCol="0" anchor="t">
            <a:spAutoFit/>
          </a:bodyPr>
          <a:lstStyle/>
          <a:p>
            <a:pPr algn="ctr">
              <a:lnSpc>
                <a:spcPts val="15600"/>
              </a:lnSpc>
            </a:pPr>
            <a:r>
              <a:rPr lang="en-US" sz="13000" dirty="0">
                <a:solidFill>
                  <a:srgbClr val="FFFFFF"/>
                </a:solidFill>
                <a:latin typeface="Arimo Bold"/>
              </a:rPr>
              <a:t>1.2</a:t>
            </a:r>
          </a:p>
        </p:txBody>
      </p:sp>
      <p:sp>
        <p:nvSpPr>
          <p:cNvPr id="15" name="Freeform 15"/>
          <p:cNvSpPr/>
          <p:nvPr/>
        </p:nvSpPr>
        <p:spPr>
          <a:xfrm>
            <a:off x="660620" y="8549058"/>
            <a:ext cx="1036538" cy="656210"/>
          </a:xfrm>
          <a:custGeom>
            <a:avLst/>
            <a:gdLst/>
            <a:ahLst/>
            <a:cxnLst/>
            <a:rect l="l" t="t" r="r" b="b"/>
            <a:pathLst>
              <a:path w="1036538" h="656210">
                <a:moveTo>
                  <a:pt x="0" y="0"/>
                </a:moveTo>
                <a:lnTo>
                  <a:pt x="1036538" y="0"/>
                </a:lnTo>
                <a:lnTo>
                  <a:pt x="1036538" y="656210"/>
                </a:lnTo>
                <a:lnTo>
                  <a:pt x="0" y="656210"/>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D092A">
                <a:alpha val="100000"/>
              </a:srgbClr>
            </a:gs>
            <a:gs pos="100000">
              <a:srgbClr val="3333B8">
                <a:alpha val="100000"/>
              </a:srgbClr>
            </a:gs>
          </a:gsLst>
          <a:lin ang="18900044"/>
        </a:gradFill>
        <a:effectLst/>
      </p:bgPr>
    </p:bg>
    <p:spTree>
      <p:nvGrpSpPr>
        <p:cNvPr id="1" name=""/>
        <p:cNvGrpSpPr/>
        <p:nvPr/>
      </p:nvGrpSpPr>
      <p:grpSpPr>
        <a:xfrm>
          <a:off x="0" y="0"/>
          <a:ext cx="0" cy="0"/>
          <a:chOff x="0" y="0"/>
          <a:chExt cx="0" cy="0"/>
        </a:xfrm>
      </p:grpSpPr>
      <p:sp>
        <p:nvSpPr>
          <p:cNvPr id="2" name="Freeform 2"/>
          <p:cNvSpPr/>
          <p:nvPr/>
        </p:nvSpPr>
        <p:spPr>
          <a:xfrm>
            <a:off x="9692210" y="-10033928"/>
            <a:ext cx="16086950" cy="16086950"/>
          </a:xfrm>
          <a:custGeom>
            <a:avLst/>
            <a:gdLst/>
            <a:ahLst/>
            <a:cxnLst/>
            <a:rect l="l" t="t" r="r" b="b"/>
            <a:pathLst>
              <a:path w="16086950" h="16086950">
                <a:moveTo>
                  <a:pt x="0" y="0"/>
                </a:moveTo>
                <a:lnTo>
                  <a:pt x="16086950" y="0"/>
                </a:lnTo>
                <a:lnTo>
                  <a:pt x="16086950" y="16086950"/>
                </a:lnTo>
                <a:lnTo>
                  <a:pt x="0" y="1608695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 name="Freeform 3"/>
          <p:cNvSpPr/>
          <p:nvPr/>
        </p:nvSpPr>
        <p:spPr>
          <a:xfrm>
            <a:off x="0" y="0"/>
            <a:ext cx="18288000" cy="10271414"/>
          </a:xfrm>
          <a:custGeom>
            <a:avLst/>
            <a:gdLst/>
            <a:ahLst/>
            <a:cxnLst/>
            <a:rect l="l" t="t" r="r" b="b"/>
            <a:pathLst>
              <a:path w="18288000" h="10271414">
                <a:moveTo>
                  <a:pt x="0" y="0"/>
                </a:moveTo>
                <a:lnTo>
                  <a:pt x="18288000" y="0"/>
                </a:lnTo>
                <a:lnTo>
                  <a:pt x="18288000" y="10271414"/>
                </a:lnTo>
                <a:lnTo>
                  <a:pt x="0" y="10271414"/>
                </a:lnTo>
                <a:lnTo>
                  <a:pt x="0" y="0"/>
                </a:lnTo>
                <a:close/>
              </a:path>
            </a:pathLst>
          </a:custGeom>
          <a:blipFill>
            <a:blip r:embed="rId5">
              <a:alphaModFix amt="60000"/>
              <a:extLst>
                <a:ext uri="{96DAC541-7B7A-43D3-8B79-37D633B846F1}">
                  <asvg:svgBlip xmlns:asvg="http://schemas.microsoft.com/office/drawing/2016/SVG/main" xmlns="" r:embed="rId6"/>
                </a:ext>
              </a:extLst>
            </a:blip>
            <a:stretch>
              <a:fillRect/>
            </a:stretch>
          </a:blipFill>
        </p:spPr>
      </p:sp>
      <p:grpSp>
        <p:nvGrpSpPr>
          <p:cNvPr id="4" name="Group 4"/>
          <p:cNvGrpSpPr/>
          <p:nvPr/>
        </p:nvGrpSpPr>
        <p:grpSpPr>
          <a:xfrm>
            <a:off x="8541000" y="2119350"/>
            <a:ext cx="8320800" cy="6138600"/>
            <a:chOff x="0" y="0"/>
            <a:chExt cx="11094400" cy="8184800"/>
          </a:xfrm>
        </p:grpSpPr>
        <p:sp>
          <p:nvSpPr>
            <p:cNvPr id="5" name="Freeform 5"/>
            <p:cNvSpPr/>
            <p:nvPr/>
          </p:nvSpPr>
          <p:spPr>
            <a:xfrm>
              <a:off x="0" y="0"/>
              <a:ext cx="11094339" cy="8184769"/>
            </a:xfrm>
            <a:custGeom>
              <a:avLst/>
              <a:gdLst/>
              <a:ahLst/>
              <a:cxnLst/>
              <a:rect l="l" t="t" r="r" b="b"/>
              <a:pathLst>
                <a:path w="11094339" h="8184769">
                  <a:moveTo>
                    <a:pt x="0" y="658622"/>
                  </a:moveTo>
                  <a:cubicBezTo>
                    <a:pt x="0" y="294894"/>
                    <a:pt x="294894" y="0"/>
                    <a:pt x="658622" y="0"/>
                  </a:cubicBezTo>
                  <a:lnTo>
                    <a:pt x="10435717" y="0"/>
                  </a:lnTo>
                  <a:cubicBezTo>
                    <a:pt x="10799445" y="0"/>
                    <a:pt x="11094339" y="294894"/>
                    <a:pt x="11094339" y="658622"/>
                  </a:cubicBezTo>
                  <a:lnTo>
                    <a:pt x="11094339" y="7526147"/>
                  </a:lnTo>
                  <a:cubicBezTo>
                    <a:pt x="11094339" y="7889875"/>
                    <a:pt x="10799445" y="8184769"/>
                    <a:pt x="10435717" y="8184769"/>
                  </a:cubicBezTo>
                  <a:lnTo>
                    <a:pt x="658622" y="8184769"/>
                  </a:lnTo>
                  <a:cubicBezTo>
                    <a:pt x="294894" y="8184769"/>
                    <a:pt x="0" y="7889875"/>
                    <a:pt x="0" y="7526147"/>
                  </a:cubicBezTo>
                  <a:close/>
                </a:path>
              </a:pathLst>
            </a:custGeom>
            <a:solidFill>
              <a:srgbClr val="3F3FD8"/>
            </a:solidFill>
          </p:spPr>
        </p:sp>
      </p:grpSp>
      <p:sp>
        <p:nvSpPr>
          <p:cNvPr id="6" name="TextBox 6"/>
          <p:cNvSpPr txBox="1"/>
          <p:nvPr/>
        </p:nvSpPr>
        <p:spPr>
          <a:xfrm>
            <a:off x="8933925" y="2465316"/>
            <a:ext cx="7534950" cy="5467350"/>
          </a:xfrm>
          <a:prstGeom prst="rect">
            <a:avLst/>
          </a:prstGeom>
        </p:spPr>
        <p:txBody>
          <a:bodyPr lIns="0" tIns="0" rIns="0" bIns="0" rtlCol="0" anchor="t">
            <a:spAutoFit/>
          </a:bodyPr>
          <a:lstStyle/>
          <a:p>
            <a:pPr algn="l">
              <a:lnSpc>
                <a:spcPts val="3359"/>
              </a:lnSpc>
            </a:pPr>
            <a:r>
              <a:rPr lang="en-US" sz="2799">
                <a:solidFill>
                  <a:srgbClr val="FFFFFF"/>
                </a:solidFill>
                <a:latin typeface="Arimo Light"/>
              </a:rPr>
              <a:t>Deep Learning là một phần của học máy, sử dụng mạng nơ-ron có ba lớp trở lên để mô phỏng hành vi của não người và học từ dữ liệu lớn. Các mạng nơ-ron này có thể có nhiều lớp ẩn để tối ưu hóa độ chính xác. Deep Learning đang thúc đẩy nhiều ứng dụng AI, cải thiện tự động hóa và thực hiện các tác vụ phân tích và vật lý mà không cần can thiệp của con người. Công nghệ này được sử dụng rộng rãi trong các sản phẩm hàng ngày như trợ lý kỹ thuật số, điều khiển từ xa hỗ trợ giọng nói và phát hiện gian lận thẻ tín dụng, cũng như trong các công nghệ mới như ô tô tự lái.</a:t>
            </a:r>
          </a:p>
        </p:txBody>
      </p:sp>
      <p:grpSp>
        <p:nvGrpSpPr>
          <p:cNvPr id="7" name="Group 7"/>
          <p:cNvGrpSpPr/>
          <p:nvPr/>
        </p:nvGrpSpPr>
        <p:grpSpPr>
          <a:xfrm>
            <a:off x="2071726" y="975536"/>
            <a:ext cx="169618" cy="171496"/>
            <a:chOff x="0" y="0"/>
            <a:chExt cx="226157" cy="228661"/>
          </a:xfrm>
        </p:grpSpPr>
        <p:sp>
          <p:nvSpPr>
            <p:cNvPr id="8" name="Freeform 8"/>
            <p:cNvSpPr/>
            <p:nvPr/>
          </p:nvSpPr>
          <p:spPr>
            <a:xfrm>
              <a:off x="127" y="127"/>
              <a:ext cx="225933" cy="228473"/>
            </a:xfrm>
            <a:custGeom>
              <a:avLst/>
              <a:gdLst/>
              <a:ahLst/>
              <a:cxnLst/>
              <a:rect l="l" t="t" r="r" b="b"/>
              <a:pathLst>
                <a:path w="225933" h="228473">
                  <a:moveTo>
                    <a:pt x="112903" y="0"/>
                  </a:moveTo>
                  <a:cubicBezTo>
                    <a:pt x="51562" y="0"/>
                    <a:pt x="0" y="51562"/>
                    <a:pt x="0" y="112903"/>
                  </a:cubicBezTo>
                  <a:cubicBezTo>
                    <a:pt x="0" y="174244"/>
                    <a:pt x="51562" y="228473"/>
                    <a:pt x="112903" y="228473"/>
                  </a:cubicBezTo>
                  <a:cubicBezTo>
                    <a:pt x="174244" y="228473"/>
                    <a:pt x="225933" y="174371"/>
                    <a:pt x="225933" y="112903"/>
                  </a:cubicBezTo>
                  <a:cubicBezTo>
                    <a:pt x="225933" y="51435"/>
                    <a:pt x="174371" y="0"/>
                    <a:pt x="112903" y="0"/>
                  </a:cubicBezTo>
                  <a:close/>
                </a:path>
              </a:pathLst>
            </a:custGeom>
            <a:solidFill>
              <a:srgbClr val="FFFFFF"/>
            </a:solidFill>
          </p:spPr>
        </p:sp>
      </p:grpSp>
      <p:sp>
        <p:nvSpPr>
          <p:cNvPr id="9" name="Freeform 9"/>
          <p:cNvSpPr/>
          <p:nvPr/>
        </p:nvSpPr>
        <p:spPr>
          <a:xfrm>
            <a:off x="4811326" y="9030162"/>
            <a:ext cx="2043512" cy="664188"/>
          </a:xfrm>
          <a:custGeom>
            <a:avLst/>
            <a:gdLst/>
            <a:ahLst/>
            <a:cxnLst/>
            <a:rect l="l" t="t" r="r" b="b"/>
            <a:pathLst>
              <a:path w="2043512" h="664188">
                <a:moveTo>
                  <a:pt x="0" y="0"/>
                </a:moveTo>
                <a:lnTo>
                  <a:pt x="2043512" y="0"/>
                </a:lnTo>
                <a:lnTo>
                  <a:pt x="2043512" y="664188"/>
                </a:lnTo>
                <a:lnTo>
                  <a:pt x="0" y="66418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0" name="Freeform 10"/>
          <p:cNvSpPr/>
          <p:nvPr/>
        </p:nvSpPr>
        <p:spPr>
          <a:xfrm>
            <a:off x="6492950" y="769900"/>
            <a:ext cx="1461100" cy="1109200"/>
          </a:xfrm>
          <a:custGeom>
            <a:avLst/>
            <a:gdLst/>
            <a:ahLst/>
            <a:cxnLst/>
            <a:rect l="l" t="t" r="r" b="b"/>
            <a:pathLst>
              <a:path w="1461100" h="1109200">
                <a:moveTo>
                  <a:pt x="0" y="0"/>
                </a:moveTo>
                <a:lnTo>
                  <a:pt x="1461100" y="0"/>
                </a:lnTo>
                <a:lnTo>
                  <a:pt x="1461100" y="1109200"/>
                </a:lnTo>
                <a:lnTo>
                  <a:pt x="0" y="1109200"/>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1" name="TextBox 11"/>
          <p:cNvSpPr txBox="1"/>
          <p:nvPr/>
        </p:nvSpPr>
        <p:spPr>
          <a:xfrm>
            <a:off x="727414" y="4257324"/>
            <a:ext cx="7226636" cy="1873809"/>
          </a:xfrm>
          <a:prstGeom prst="rect">
            <a:avLst/>
          </a:prstGeom>
        </p:spPr>
        <p:txBody>
          <a:bodyPr lIns="0" tIns="0" rIns="0" bIns="0" rtlCol="0" anchor="t">
            <a:spAutoFit/>
          </a:bodyPr>
          <a:lstStyle/>
          <a:p>
            <a:pPr algn="ctr">
              <a:lnSpc>
                <a:spcPts val="7311"/>
              </a:lnSpc>
            </a:pPr>
            <a:r>
              <a:rPr lang="en-US" sz="6092">
                <a:solidFill>
                  <a:srgbClr val="FFFFFF"/>
                </a:solidFill>
                <a:latin typeface="Arimo Bold"/>
              </a:rPr>
              <a:t>HỌC SÂU</a:t>
            </a:r>
          </a:p>
          <a:p>
            <a:pPr algn="ctr">
              <a:lnSpc>
                <a:spcPts val="7311"/>
              </a:lnSpc>
            </a:pPr>
            <a:r>
              <a:rPr lang="en-US" sz="6092">
                <a:solidFill>
                  <a:srgbClr val="FFFFFF"/>
                </a:solidFill>
                <a:latin typeface="Arimo Bold"/>
              </a:rPr>
              <a:t>(DEEP LEARNING)</a:t>
            </a:r>
          </a:p>
        </p:txBody>
      </p:sp>
      <p:sp>
        <p:nvSpPr>
          <p:cNvPr id="12" name="TextBox 12"/>
          <p:cNvSpPr txBox="1"/>
          <p:nvPr/>
        </p:nvSpPr>
        <p:spPr>
          <a:xfrm>
            <a:off x="2929957" y="2406825"/>
            <a:ext cx="2821549" cy="2016508"/>
          </a:xfrm>
          <a:prstGeom prst="rect">
            <a:avLst/>
          </a:prstGeom>
        </p:spPr>
        <p:txBody>
          <a:bodyPr lIns="0" tIns="0" rIns="0" bIns="0" rtlCol="0" anchor="t">
            <a:spAutoFit/>
          </a:bodyPr>
          <a:lstStyle/>
          <a:p>
            <a:pPr algn="ctr">
              <a:lnSpc>
                <a:spcPts val="15577"/>
              </a:lnSpc>
            </a:pPr>
            <a:r>
              <a:rPr lang="en-US" sz="12981">
                <a:solidFill>
                  <a:srgbClr val="FFFFFF"/>
                </a:solidFill>
                <a:latin typeface="Arimo Bold"/>
              </a:rPr>
              <a:t>1.3</a:t>
            </a:r>
          </a:p>
        </p:txBody>
      </p:sp>
      <p:sp>
        <p:nvSpPr>
          <p:cNvPr id="13" name="Freeform 13"/>
          <p:cNvSpPr/>
          <p:nvPr/>
        </p:nvSpPr>
        <p:spPr>
          <a:xfrm>
            <a:off x="659988" y="8537933"/>
            <a:ext cx="1035070" cy="655281"/>
          </a:xfrm>
          <a:custGeom>
            <a:avLst/>
            <a:gdLst/>
            <a:ahLst/>
            <a:cxnLst/>
            <a:rect l="l" t="t" r="r" b="b"/>
            <a:pathLst>
              <a:path w="1035070" h="655281">
                <a:moveTo>
                  <a:pt x="0" y="0"/>
                </a:moveTo>
                <a:lnTo>
                  <a:pt x="1035070" y="0"/>
                </a:lnTo>
                <a:lnTo>
                  <a:pt x="1035070" y="655281"/>
                </a:lnTo>
                <a:lnTo>
                  <a:pt x="0" y="655281"/>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D092A">
                <a:alpha val="100000"/>
              </a:srgbClr>
            </a:gs>
            <a:gs pos="100000">
              <a:srgbClr val="3333B8">
                <a:alpha val="100000"/>
              </a:srgbClr>
            </a:gs>
          </a:gsLst>
          <a:lin ang="18900044"/>
        </a:gradFill>
        <a:effectLst/>
      </p:bgPr>
    </p:bg>
    <p:spTree>
      <p:nvGrpSpPr>
        <p:cNvPr id="1" name=""/>
        <p:cNvGrpSpPr/>
        <p:nvPr/>
      </p:nvGrpSpPr>
      <p:grpSpPr>
        <a:xfrm>
          <a:off x="0" y="0"/>
          <a:ext cx="0" cy="0"/>
          <a:chOff x="0" y="0"/>
          <a:chExt cx="0" cy="0"/>
        </a:xfrm>
      </p:grpSpPr>
      <p:sp>
        <p:nvSpPr>
          <p:cNvPr id="2" name="Freeform 2"/>
          <p:cNvSpPr/>
          <p:nvPr/>
        </p:nvSpPr>
        <p:spPr>
          <a:xfrm>
            <a:off x="9692210" y="-10033928"/>
            <a:ext cx="16086950" cy="16086950"/>
          </a:xfrm>
          <a:custGeom>
            <a:avLst/>
            <a:gdLst/>
            <a:ahLst/>
            <a:cxnLst/>
            <a:rect l="l" t="t" r="r" b="b"/>
            <a:pathLst>
              <a:path w="16086950" h="16086950">
                <a:moveTo>
                  <a:pt x="0" y="0"/>
                </a:moveTo>
                <a:lnTo>
                  <a:pt x="16086950" y="0"/>
                </a:lnTo>
                <a:lnTo>
                  <a:pt x="16086950" y="16086950"/>
                </a:lnTo>
                <a:lnTo>
                  <a:pt x="0" y="1608695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 name="Freeform 3"/>
          <p:cNvSpPr/>
          <p:nvPr/>
        </p:nvSpPr>
        <p:spPr>
          <a:xfrm>
            <a:off x="560274" y="187602"/>
            <a:ext cx="17355814" cy="9747854"/>
          </a:xfrm>
          <a:custGeom>
            <a:avLst/>
            <a:gdLst/>
            <a:ahLst/>
            <a:cxnLst/>
            <a:rect l="l" t="t" r="r" b="b"/>
            <a:pathLst>
              <a:path w="17355814" h="9747854">
                <a:moveTo>
                  <a:pt x="0" y="0"/>
                </a:moveTo>
                <a:lnTo>
                  <a:pt x="17355814" y="0"/>
                </a:lnTo>
                <a:lnTo>
                  <a:pt x="17355814" y="9747854"/>
                </a:lnTo>
                <a:lnTo>
                  <a:pt x="0" y="974785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grpSp>
        <p:nvGrpSpPr>
          <p:cNvPr id="4" name="Group 4"/>
          <p:cNvGrpSpPr/>
          <p:nvPr/>
        </p:nvGrpSpPr>
        <p:grpSpPr>
          <a:xfrm>
            <a:off x="8541000" y="2119350"/>
            <a:ext cx="8320800" cy="6138600"/>
            <a:chOff x="0" y="0"/>
            <a:chExt cx="11094400" cy="8184800"/>
          </a:xfrm>
        </p:grpSpPr>
        <p:sp>
          <p:nvSpPr>
            <p:cNvPr id="5" name="Freeform 5"/>
            <p:cNvSpPr/>
            <p:nvPr/>
          </p:nvSpPr>
          <p:spPr>
            <a:xfrm>
              <a:off x="0" y="0"/>
              <a:ext cx="11094339" cy="8184769"/>
            </a:xfrm>
            <a:custGeom>
              <a:avLst/>
              <a:gdLst/>
              <a:ahLst/>
              <a:cxnLst/>
              <a:rect l="l" t="t" r="r" b="b"/>
              <a:pathLst>
                <a:path w="11094339" h="8184769">
                  <a:moveTo>
                    <a:pt x="0" y="658622"/>
                  </a:moveTo>
                  <a:cubicBezTo>
                    <a:pt x="0" y="294894"/>
                    <a:pt x="294894" y="0"/>
                    <a:pt x="658622" y="0"/>
                  </a:cubicBezTo>
                  <a:lnTo>
                    <a:pt x="10435717" y="0"/>
                  </a:lnTo>
                  <a:cubicBezTo>
                    <a:pt x="10799445" y="0"/>
                    <a:pt x="11094339" y="294894"/>
                    <a:pt x="11094339" y="658622"/>
                  </a:cubicBezTo>
                  <a:lnTo>
                    <a:pt x="11094339" y="7526147"/>
                  </a:lnTo>
                  <a:cubicBezTo>
                    <a:pt x="11094339" y="7889875"/>
                    <a:pt x="10799445" y="8184769"/>
                    <a:pt x="10435717" y="8184769"/>
                  </a:cubicBezTo>
                  <a:lnTo>
                    <a:pt x="658622" y="8184769"/>
                  </a:lnTo>
                  <a:cubicBezTo>
                    <a:pt x="294894" y="8184769"/>
                    <a:pt x="0" y="7889875"/>
                    <a:pt x="0" y="7526147"/>
                  </a:cubicBezTo>
                  <a:close/>
                </a:path>
              </a:pathLst>
            </a:custGeom>
            <a:solidFill>
              <a:srgbClr val="3F3FD8"/>
            </a:solidFill>
          </p:spPr>
        </p:sp>
      </p:grpSp>
      <p:sp>
        <p:nvSpPr>
          <p:cNvPr id="6" name="TextBox 6"/>
          <p:cNvSpPr txBox="1"/>
          <p:nvPr/>
        </p:nvSpPr>
        <p:spPr>
          <a:xfrm>
            <a:off x="8933925" y="3448050"/>
            <a:ext cx="7534950" cy="3371850"/>
          </a:xfrm>
          <a:prstGeom prst="rect">
            <a:avLst/>
          </a:prstGeom>
        </p:spPr>
        <p:txBody>
          <a:bodyPr lIns="0" tIns="0" rIns="0" bIns="0" rtlCol="0" anchor="t">
            <a:spAutoFit/>
          </a:bodyPr>
          <a:lstStyle/>
          <a:p>
            <a:pPr algn="l">
              <a:lnSpc>
                <a:spcPts val="3359"/>
              </a:lnSpc>
            </a:pPr>
            <a:r>
              <a:rPr lang="en-US" sz="2799">
                <a:solidFill>
                  <a:srgbClr val="FFFFFF"/>
                </a:solidFill>
                <a:latin typeface="Arimo Light"/>
              </a:rPr>
              <a:t>Phát hiện bệnh cây cà chua là việc sử dụng công nghệ và phương pháp khoa học để nhận biết và xác định dấu hiệu bệnh trên cây cà chua. Mục tiêu là phát hiện sớm để nông dân có thể áp dụng biện pháp phòng trừ và điều trị kịp thời, bảo vệ sức khỏe và năng suất của cây trồng. Sử dụng công nghệ giúp tăng cường hiệu suất và độ chính xác của quy trình này.</a:t>
            </a:r>
          </a:p>
        </p:txBody>
      </p:sp>
      <p:grpSp>
        <p:nvGrpSpPr>
          <p:cNvPr id="7" name="Group 7"/>
          <p:cNvGrpSpPr/>
          <p:nvPr/>
        </p:nvGrpSpPr>
        <p:grpSpPr>
          <a:xfrm>
            <a:off x="2071726" y="975536"/>
            <a:ext cx="169618" cy="171496"/>
            <a:chOff x="0" y="0"/>
            <a:chExt cx="226157" cy="228661"/>
          </a:xfrm>
        </p:grpSpPr>
        <p:sp>
          <p:nvSpPr>
            <p:cNvPr id="8" name="Freeform 8"/>
            <p:cNvSpPr/>
            <p:nvPr/>
          </p:nvSpPr>
          <p:spPr>
            <a:xfrm>
              <a:off x="127" y="127"/>
              <a:ext cx="225933" cy="228473"/>
            </a:xfrm>
            <a:custGeom>
              <a:avLst/>
              <a:gdLst/>
              <a:ahLst/>
              <a:cxnLst/>
              <a:rect l="l" t="t" r="r" b="b"/>
              <a:pathLst>
                <a:path w="225933" h="228473">
                  <a:moveTo>
                    <a:pt x="112903" y="0"/>
                  </a:moveTo>
                  <a:cubicBezTo>
                    <a:pt x="51562" y="0"/>
                    <a:pt x="0" y="51562"/>
                    <a:pt x="0" y="112903"/>
                  </a:cubicBezTo>
                  <a:cubicBezTo>
                    <a:pt x="0" y="174244"/>
                    <a:pt x="51562" y="228473"/>
                    <a:pt x="112903" y="228473"/>
                  </a:cubicBezTo>
                  <a:cubicBezTo>
                    <a:pt x="174244" y="228473"/>
                    <a:pt x="225933" y="174371"/>
                    <a:pt x="225933" y="112903"/>
                  </a:cubicBezTo>
                  <a:cubicBezTo>
                    <a:pt x="225933" y="51435"/>
                    <a:pt x="174371" y="0"/>
                    <a:pt x="112903" y="0"/>
                  </a:cubicBezTo>
                  <a:close/>
                </a:path>
              </a:pathLst>
            </a:custGeom>
            <a:solidFill>
              <a:srgbClr val="FFFFFF"/>
            </a:solidFill>
          </p:spPr>
        </p:sp>
      </p:grpSp>
      <p:sp>
        <p:nvSpPr>
          <p:cNvPr id="9" name="Freeform 9"/>
          <p:cNvSpPr/>
          <p:nvPr/>
        </p:nvSpPr>
        <p:spPr>
          <a:xfrm>
            <a:off x="4811326" y="9030162"/>
            <a:ext cx="2043512" cy="664188"/>
          </a:xfrm>
          <a:custGeom>
            <a:avLst/>
            <a:gdLst/>
            <a:ahLst/>
            <a:cxnLst/>
            <a:rect l="l" t="t" r="r" b="b"/>
            <a:pathLst>
              <a:path w="2043512" h="664188">
                <a:moveTo>
                  <a:pt x="0" y="0"/>
                </a:moveTo>
                <a:lnTo>
                  <a:pt x="2043512" y="0"/>
                </a:lnTo>
                <a:lnTo>
                  <a:pt x="2043512" y="664188"/>
                </a:lnTo>
                <a:lnTo>
                  <a:pt x="0" y="66418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0" name="Freeform 10"/>
          <p:cNvSpPr/>
          <p:nvPr/>
        </p:nvSpPr>
        <p:spPr>
          <a:xfrm>
            <a:off x="6492950" y="769900"/>
            <a:ext cx="1461100" cy="1109200"/>
          </a:xfrm>
          <a:custGeom>
            <a:avLst/>
            <a:gdLst/>
            <a:ahLst/>
            <a:cxnLst/>
            <a:rect l="l" t="t" r="r" b="b"/>
            <a:pathLst>
              <a:path w="1461100" h="1109200">
                <a:moveTo>
                  <a:pt x="0" y="0"/>
                </a:moveTo>
                <a:lnTo>
                  <a:pt x="1461100" y="0"/>
                </a:lnTo>
                <a:lnTo>
                  <a:pt x="1461100" y="1109200"/>
                </a:lnTo>
                <a:lnTo>
                  <a:pt x="0" y="1109200"/>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1" name="TextBox 11"/>
          <p:cNvSpPr txBox="1"/>
          <p:nvPr/>
        </p:nvSpPr>
        <p:spPr>
          <a:xfrm>
            <a:off x="1018035" y="4178475"/>
            <a:ext cx="7226636" cy="4641659"/>
          </a:xfrm>
          <a:prstGeom prst="rect">
            <a:avLst/>
          </a:prstGeom>
        </p:spPr>
        <p:txBody>
          <a:bodyPr lIns="0" tIns="0" rIns="0" bIns="0" rtlCol="0" anchor="t">
            <a:spAutoFit/>
          </a:bodyPr>
          <a:lstStyle/>
          <a:p>
            <a:pPr algn="ctr">
              <a:lnSpc>
                <a:spcPts val="7311"/>
              </a:lnSpc>
            </a:pPr>
            <a:r>
              <a:rPr lang="en-US" sz="6092">
                <a:solidFill>
                  <a:srgbClr val="FFFFFF"/>
                </a:solidFill>
                <a:latin typeface="Arimo Bold"/>
              </a:rPr>
              <a:t>GIỚI THIỆU CHUNG VỀ BÀI TOÁN PHÁT HIỆN BỆNH CÂY CÀ CHUA</a:t>
            </a:r>
          </a:p>
        </p:txBody>
      </p:sp>
      <p:sp>
        <p:nvSpPr>
          <p:cNvPr id="12" name="TextBox 12"/>
          <p:cNvSpPr txBox="1"/>
          <p:nvPr/>
        </p:nvSpPr>
        <p:spPr>
          <a:xfrm>
            <a:off x="3220578" y="2269047"/>
            <a:ext cx="2821549" cy="2016508"/>
          </a:xfrm>
          <a:prstGeom prst="rect">
            <a:avLst/>
          </a:prstGeom>
        </p:spPr>
        <p:txBody>
          <a:bodyPr lIns="0" tIns="0" rIns="0" bIns="0" rtlCol="0" anchor="t">
            <a:spAutoFit/>
          </a:bodyPr>
          <a:lstStyle/>
          <a:p>
            <a:pPr algn="ctr">
              <a:lnSpc>
                <a:spcPts val="15577"/>
              </a:lnSpc>
            </a:pPr>
            <a:r>
              <a:rPr lang="en-US" sz="12981">
                <a:solidFill>
                  <a:srgbClr val="FFFFFF"/>
                </a:solidFill>
                <a:latin typeface="Arimo Bold"/>
              </a:rPr>
              <a:t>1.4</a:t>
            </a:r>
          </a:p>
        </p:txBody>
      </p:sp>
      <p:sp>
        <p:nvSpPr>
          <p:cNvPr id="13" name="Freeform 13"/>
          <p:cNvSpPr/>
          <p:nvPr/>
        </p:nvSpPr>
        <p:spPr>
          <a:xfrm>
            <a:off x="659988" y="8537933"/>
            <a:ext cx="1035070" cy="655281"/>
          </a:xfrm>
          <a:custGeom>
            <a:avLst/>
            <a:gdLst/>
            <a:ahLst/>
            <a:cxnLst/>
            <a:rect l="l" t="t" r="r" b="b"/>
            <a:pathLst>
              <a:path w="1035070" h="655281">
                <a:moveTo>
                  <a:pt x="0" y="0"/>
                </a:moveTo>
                <a:lnTo>
                  <a:pt x="1035070" y="0"/>
                </a:lnTo>
                <a:lnTo>
                  <a:pt x="1035070" y="655281"/>
                </a:lnTo>
                <a:lnTo>
                  <a:pt x="0" y="655281"/>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D092A">
                <a:alpha val="100000"/>
              </a:srgbClr>
            </a:gs>
            <a:gs pos="100000">
              <a:srgbClr val="3333B8">
                <a:alpha val="100000"/>
              </a:srgbClr>
            </a:gs>
          </a:gsLst>
          <a:lin ang="18900044"/>
        </a:gradFill>
        <a:effectLst/>
      </p:bgPr>
    </p:bg>
    <p:spTree>
      <p:nvGrpSpPr>
        <p:cNvPr id="1" name=""/>
        <p:cNvGrpSpPr/>
        <p:nvPr/>
      </p:nvGrpSpPr>
      <p:grpSpPr>
        <a:xfrm>
          <a:off x="0" y="0"/>
          <a:ext cx="0" cy="0"/>
          <a:chOff x="0" y="0"/>
          <a:chExt cx="0" cy="0"/>
        </a:xfrm>
      </p:grpSpPr>
      <p:sp>
        <p:nvSpPr>
          <p:cNvPr id="2" name="Freeform 2"/>
          <p:cNvSpPr/>
          <p:nvPr/>
        </p:nvSpPr>
        <p:spPr>
          <a:xfrm>
            <a:off x="9592878" y="-5822174"/>
            <a:ext cx="16086950" cy="16086950"/>
          </a:xfrm>
          <a:custGeom>
            <a:avLst/>
            <a:gdLst/>
            <a:ahLst/>
            <a:cxnLst/>
            <a:rect l="l" t="t" r="r" b="b"/>
            <a:pathLst>
              <a:path w="16086950" h="16086950">
                <a:moveTo>
                  <a:pt x="0" y="0"/>
                </a:moveTo>
                <a:lnTo>
                  <a:pt x="16086950" y="0"/>
                </a:lnTo>
                <a:lnTo>
                  <a:pt x="16086950" y="16086950"/>
                </a:lnTo>
                <a:lnTo>
                  <a:pt x="0" y="1608695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 name="Freeform 3"/>
          <p:cNvSpPr/>
          <p:nvPr/>
        </p:nvSpPr>
        <p:spPr>
          <a:xfrm>
            <a:off x="399179" y="329498"/>
            <a:ext cx="17361592" cy="9759848"/>
          </a:xfrm>
          <a:custGeom>
            <a:avLst/>
            <a:gdLst/>
            <a:ahLst/>
            <a:cxnLst/>
            <a:rect l="l" t="t" r="r" b="b"/>
            <a:pathLst>
              <a:path w="17361592" h="9759848">
                <a:moveTo>
                  <a:pt x="0" y="0"/>
                </a:moveTo>
                <a:lnTo>
                  <a:pt x="17361592" y="0"/>
                </a:lnTo>
                <a:lnTo>
                  <a:pt x="17361592" y="9759848"/>
                </a:lnTo>
                <a:lnTo>
                  <a:pt x="0" y="975984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4" name="TextBox 4"/>
          <p:cNvSpPr txBox="1"/>
          <p:nvPr/>
        </p:nvSpPr>
        <p:spPr>
          <a:xfrm>
            <a:off x="4176000" y="5627000"/>
            <a:ext cx="4144200" cy="1209675"/>
          </a:xfrm>
          <a:prstGeom prst="rect">
            <a:avLst/>
          </a:prstGeom>
        </p:spPr>
        <p:txBody>
          <a:bodyPr lIns="0" tIns="0" rIns="0" bIns="0" rtlCol="0" anchor="t">
            <a:spAutoFit/>
          </a:bodyPr>
          <a:lstStyle/>
          <a:p>
            <a:pPr algn="ctr">
              <a:lnSpc>
                <a:spcPts val="4799"/>
              </a:lnSpc>
            </a:pPr>
            <a:r>
              <a:rPr lang="en-US" sz="3999">
                <a:solidFill>
                  <a:srgbClr val="92F7FF"/>
                </a:solidFill>
                <a:latin typeface="Arimo Bold"/>
              </a:rPr>
              <a:t>TỔNG QUAN VỀ CNN</a:t>
            </a:r>
          </a:p>
        </p:txBody>
      </p:sp>
      <p:sp>
        <p:nvSpPr>
          <p:cNvPr id="5" name="TextBox 5"/>
          <p:cNvSpPr txBox="1"/>
          <p:nvPr/>
        </p:nvSpPr>
        <p:spPr>
          <a:xfrm>
            <a:off x="5407425" y="4816227"/>
            <a:ext cx="1605150" cy="885825"/>
          </a:xfrm>
          <a:prstGeom prst="rect">
            <a:avLst/>
          </a:prstGeom>
        </p:spPr>
        <p:txBody>
          <a:bodyPr lIns="0" tIns="0" rIns="0" bIns="0" rtlCol="0" anchor="t">
            <a:spAutoFit/>
          </a:bodyPr>
          <a:lstStyle/>
          <a:p>
            <a:pPr algn="ctr">
              <a:lnSpc>
                <a:spcPts val="6719"/>
              </a:lnSpc>
            </a:pPr>
            <a:r>
              <a:rPr lang="en-US" sz="5599">
                <a:solidFill>
                  <a:srgbClr val="FFFFFF"/>
                </a:solidFill>
                <a:latin typeface="Arimo Bold"/>
              </a:rPr>
              <a:t>2.1</a:t>
            </a:r>
          </a:p>
        </p:txBody>
      </p:sp>
      <p:sp>
        <p:nvSpPr>
          <p:cNvPr id="6" name="TextBox 6"/>
          <p:cNvSpPr txBox="1"/>
          <p:nvPr/>
        </p:nvSpPr>
        <p:spPr>
          <a:xfrm>
            <a:off x="9345600" y="5617475"/>
            <a:ext cx="4996800" cy="1219200"/>
          </a:xfrm>
          <a:prstGeom prst="rect">
            <a:avLst/>
          </a:prstGeom>
        </p:spPr>
        <p:txBody>
          <a:bodyPr lIns="0" tIns="0" rIns="0" bIns="0" rtlCol="0" anchor="t">
            <a:spAutoFit/>
          </a:bodyPr>
          <a:lstStyle/>
          <a:p>
            <a:pPr algn="ctr">
              <a:lnSpc>
                <a:spcPts val="4800"/>
              </a:lnSpc>
            </a:pPr>
            <a:r>
              <a:rPr lang="en-US" sz="4000">
                <a:solidFill>
                  <a:srgbClr val="92F7FF"/>
                </a:solidFill>
                <a:latin typeface="Arimo Bold"/>
              </a:rPr>
              <a:t>TỔNG QUAN VỀ MÔ HÌNH VGG </a:t>
            </a:r>
          </a:p>
        </p:txBody>
      </p:sp>
      <p:sp>
        <p:nvSpPr>
          <p:cNvPr id="7" name="TextBox 7"/>
          <p:cNvSpPr txBox="1"/>
          <p:nvPr/>
        </p:nvSpPr>
        <p:spPr>
          <a:xfrm>
            <a:off x="11012175" y="4816227"/>
            <a:ext cx="1605150" cy="885825"/>
          </a:xfrm>
          <a:prstGeom prst="rect">
            <a:avLst/>
          </a:prstGeom>
        </p:spPr>
        <p:txBody>
          <a:bodyPr lIns="0" tIns="0" rIns="0" bIns="0" rtlCol="0" anchor="t">
            <a:spAutoFit/>
          </a:bodyPr>
          <a:lstStyle/>
          <a:p>
            <a:pPr algn="ctr">
              <a:lnSpc>
                <a:spcPts val="6719"/>
              </a:lnSpc>
            </a:pPr>
            <a:r>
              <a:rPr lang="en-US" sz="5599">
                <a:solidFill>
                  <a:srgbClr val="FFFFFF"/>
                </a:solidFill>
                <a:latin typeface="Arimo Bold"/>
              </a:rPr>
              <a:t>2.2</a:t>
            </a:r>
          </a:p>
        </p:txBody>
      </p:sp>
      <p:sp>
        <p:nvSpPr>
          <p:cNvPr id="8" name="TextBox 8"/>
          <p:cNvSpPr txBox="1"/>
          <p:nvPr/>
        </p:nvSpPr>
        <p:spPr>
          <a:xfrm>
            <a:off x="3619425" y="1051275"/>
            <a:ext cx="10228350" cy="1971675"/>
          </a:xfrm>
          <a:prstGeom prst="rect">
            <a:avLst/>
          </a:prstGeom>
        </p:spPr>
        <p:txBody>
          <a:bodyPr lIns="0" tIns="0" rIns="0" bIns="0" rtlCol="0" anchor="t">
            <a:spAutoFit/>
          </a:bodyPr>
          <a:lstStyle/>
          <a:p>
            <a:pPr algn="ctr">
              <a:lnSpc>
                <a:spcPts val="7680"/>
              </a:lnSpc>
            </a:pPr>
            <a:r>
              <a:rPr lang="en-US" sz="6400">
                <a:solidFill>
                  <a:srgbClr val="92F7FF"/>
                </a:solidFill>
                <a:latin typeface="Arimo Bold"/>
              </a:rPr>
              <a:t>CHƯƠNG II: TÌM HIỂU VỀ MÔ HÌNH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1360</Words>
  <Application>Microsoft Office PowerPoint</Application>
  <PresentationFormat>Custom</PresentationFormat>
  <Paragraphs>149</Paragraphs>
  <Slides>25</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Arimo Bold</vt:lpstr>
      <vt:lpstr>Arial</vt:lpstr>
      <vt:lpstr>Times New Roman</vt:lpstr>
      <vt:lpstr>Arimo</vt:lpstr>
      <vt:lpstr>Canva Sans Bold</vt:lpstr>
      <vt:lpstr>Canva Sans</vt:lpstr>
      <vt:lpstr>Calibri</vt:lpstr>
      <vt:lpstr>Arimo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PowerPoint_BTL.pptx</dc:title>
  <cp:lastModifiedBy>Tin Nguoi Vkl</cp:lastModifiedBy>
  <cp:revision>2</cp:revision>
  <dcterms:created xsi:type="dcterms:W3CDTF">2006-08-16T00:00:00Z</dcterms:created>
  <dcterms:modified xsi:type="dcterms:W3CDTF">2025-03-14T05:33:34Z</dcterms:modified>
  <dc:identifier>DAGEEPDBVfs</dc:identifier>
</cp:coreProperties>
</file>